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Inter"/>
      <p:regular r:id="rId29"/>
      <p:bold r:id="rId30"/>
    </p:embeddedFont>
    <p:embeddedFont>
      <p:font typeface="Century Gothic"/>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D6FE3D-7BCD-4FC1-8CF9-BB89B1FD4633}">
  <a:tblStyle styleId="{CFD6FE3D-7BCD-4FC1-8CF9-BB89B1FD463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2BC6172-1B2F-4388-97C7-2711466D3E4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regular.fntdata"/><Relationship Id="rId30" Type="http://schemas.openxmlformats.org/officeDocument/2006/relationships/font" Target="fonts/Inter-bold.fntdata"/><Relationship Id="rId11" Type="http://schemas.openxmlformats.org/officeDocument/2006/relationships/slide" Target="slides/slide6.xml"/><Relationship Id="rId33" Type="http://schemas.openxmlformats.org/officeDocument/2006/relationships/font" Target="fonts/CenturyGothic-italic.fntdata"/><Relationship Id="rId10" Type="http://schemas.openxmlformats.org/officeDocument/2006/relationships/slide" Target="slides/slide5.xml"/><Relationship Id="rId32" Type="http://schemas.openxmlformats.org/officeDocument/2006/relationships/font" Target="fonts/CenturyGothic-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CenturyGothic-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psfoundation.org/posts/slamr-facility"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hbriefs.com/component/content/article/50241-amateur-drone-videos-could-aid-natural-disaster-damage-assessment" TargetMode="External"/><Relationship Id="rId3" Type="http://schemas.openxmlformats.org/officeDocument/2006/relationships/hyperlink" Target="https://www.youtube.com/watch?v=YN3ZBcE2bMo"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e83da5e202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e83da5e202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Background:</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Bachelor of Science – HSU</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Master of Landscape Architecture &amp; Environmental Planning, UCB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Past Executive Officer – Fort Ord Reuse Authority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Overseeing redevelopment of 45-sq mile areas between Monterey and Salinas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Award winning, educationally centered, base reuse project underway from 1994-2020 (legislated agency closure)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Joined Regional government services as Senior Advisor leading Economic development service line in 2020</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Continued ongoing work in Monterey region including leading Monterey Bay DART as 501 c 3</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Monterey Bay DART formed out of FORA Economic Development program</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Today I’ll show some slides about the background and current directions of DART – both to illustrate the specific initiative, and also as an example of applying general ED principles to a specific location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My understanding is that each of you are engaged in supporting local/regional economic development within the priority communities portfolio. Such that my intention would be to describe the approach we took with the DART effort in Monterey, and illustrate some ED fundamentals that might be useful  for your programs.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In general, I can say that our ED program at FORA began with the following foundations: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400"/>
              <a:buChar char="•"/>
            </a:pPr>
            <a:r>
              <a:rPr lang="en" sz="1200">
                <a:solidFill>
                  <a:schemeClr val="dk1"/>
                </a:solidFill>
                <a:latin typeface="Calibri"/>
                <a:ea typeface="Calibri"/>
                <a:cs typeface="Calibri"/>
                <a:sym typeface="Calibri"/>
              </a:rPr>
              <a:t>Build on regional strengths</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400"/>
              <a:buChar char="•"/>
            </a:pPr>
            <a:r>
              <a:rPr lang="en" sz="1200">
                <a:solidFill>
                  <a:schemeClr val="dk1"/>
                </a:solidFill>
                <a:latin typeface="Calibri"/>
                <a:ea typeface="Calibri"/>
                <a:cs typeface="Calibri"/>
                <a:sym typeface="Calibri"/>
              </a:rPr>
              <a:t>Engage regional partners &amp; stakeholders</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400"/>
              <a:buChar char="•"/>
            </a:pPr>
            <a:r>
              <a:rPr lang="en" sz="1200">
                <a:solidFill>
                  <a:schemeClr val="dk1"/>
                </a:solidFill>
                <a:latin typeface="Calibri"/>
                <a:ea typeface="Calibri"/>
                <a:cs typeface="Calibri"/>
                <a:sym typeface="Calibri"/>
              </a:rPr>
              <a:t>Develop &amp; maintain information resources</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400"/>
              <a:buChar char="•"/>
            </a:pPr>
            <a:r>
              <a:rPr lang="en" sz="1200">
                <a:solidFill>
                  <a:schemeClr val="dk1"/>
                </a:solidFill>
                <a:latin typeface="Calibri"/>
                <a:ea typeface="Calibri"/>
                <a:cs typeface="Calibri"/>
                <a:sym typeface="Calibri"/>
              </a:rPr>
              <a:t>Pursue new business opportunities</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400"/>
              <a:buChar char="•"/>
            </a:pPr>
            <a:r>
              <a:rPr lang="en" sz="1200">
                <a:solidFill>
                  <a:schemeClr val="dk1"/>
                </a:solidFill>
                <a:latin typeface="Calibri"/>
                <a:ea typeface="Calibri"/>
                <a:cs typeface="Calibri"/>
                <a:sym typeface="Calibri"/>
              </a:rPr>
              <a:t>Measure &amp; report progress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It was the continued, steady pick and shovel efforts, and productive partnerships developed through doing that work, that has lead to the current moment.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So I hope you find this presentation stimulating and useful. Feel free to interject with questions along the way.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4aa638343_0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4aa638343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e83da5e202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e83da5e202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74a3977e0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74a3977e0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94aa638343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94aa638343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400"/>
              <a:buFont typeface="Arial"/>
              <a:buNone/>
            </a:pPr>
            <a:r>
              <a:rPr b="1" lang="en" sz="1600">
                <a:solidFill>
                  <a:schemeClr val="dk1"/>
                </a:solidFill>
                <a:latin typeface="Century Gothic"/>
                <a:ea typeface="Century Gothic"/>
                <a:cs typeface="Century Gothic"/>
                <a:sym typeface="Century Gothic"/>
              </a:rPr>
              <a:t>Bring together and foster coordination between Industry, Government,</a:t>
            </a:r>
            <a:r>
              <a:rPr lang="en" sz="1600">
                <a:solidFill>
                  <a:schemeClr val="dk1"/>
                </a:solidFill>
              </a:rPr>
              <a:t> </a:t>
            </a:r>
            <a:r>
              <a:rPr b="1" lang="en" sz="1600">
                <a:solidFill>
                  <a:schemeClr val="dk1"/>
                </a:solidFill>
                <a:latin typeface="Century Gothic"/>
                <a:ea typeface="Century Gothic"/>
                <a:cs typeface="Century Gothic"/>
                <a:sym typeface="Century Gothic"/>
              </a:rPr>
              <a:t>Academia &amp; Practitioners in Drone, Automation/Autonomy, and Robotics</a:t>
            </a:r>
            <a:r>
              <a:rPr lang="en" sz="1600">
                <a:solidFill>
                  <a:schemeClr val="dk1"/>
                </a:solidFill>
              </a:rPr>
              <a:t> </a:t>
            </a:r>
            <a:r>
              <a:rPr b="1" lang="en" sz="1600">
                <a:solidFill>
                  <a:schemeClr val="dk1"/>
                </a:solidFill>
                <a:latin typeface="Century Gothic"/>
                <a:ea typeface="Century Gothic"/>
                <a:cs typeface="Century Gothic"/>
                <a:sym typeface="Century Gothic"/>
              </a:rPr>
              <a:t>Technology to pursue opportunities for regional advancement,</a:t>
            </a:r>
            <a:r>
              <a:rPr lang="en" sz="1600">
                <a:solidFill>
                  <a:schemeClr val="dk1"/>
                </a:solidFill>
              </a:rPr>
              <a:t> </a:t>
            </a:r>
            <a:r>
              <a:rPr b="1" lang="en" sz="1600">
                <a:solidFill>
                  <a:schemeClr val="dk1"/>
                </a:solidFill>
                <a:latin typeface="Century Gothic"/>
                <a:ea typeface="Century Gothic"/>
                <a:cs typeface="Century Gothic"/>
                <a:sym typeface="Century Gothic"/>
              </a:rPr>
              <a:t>innovation, and economic development.</a:t>
            </a:r>
            <a:r>
              <a:rPr lang="en">
                <a:solidFill>
                  <a:schemeClr val="dk1"/>
                </a:solidFill>
              </a:rPr>
              <a:t>Advancing safe &amp; secure technology integration</a:t>
            </a:r>
            <a:endParaRPr>
              <a:solidFill>
                <a:schemeClr val="dk1"/>
              </a:solidFill>
            </a:endParaRPr>
          </a:p>
          <a:p>
            <a:pPr indent="0" lvl="0" marL="0" rtl="0" algn="ctr">
              <a:spcBef>
                <a:spcPts val="0"/>
              </a:spcBef>
              <a:spcAft>
                <a:spcPts val="0"/>
              </a:spcAft>
              <a:buClr>
                <a:schemeClr val="dk1"/>
              </a:buClr>
              <a:buSzPts val="1400"/>
              <a:buFont typeface="Arial"/>
              <a:buNone/>
            </a:pPr>
            <a:r>
              <a:rPr lang="en">
                <a:solidFill>
                  <a:schemeClr val="dk1"/>
                </a:solidFill>
              </a:rPr>
              <a:t>Supporting private sector innovation &amp; growth</a:t>
            </a:r>
            <a:endParaRPr>
              <a:solidFill>
                <a:schemeClr val="dk1"/>
              </a:solidFill>
            </a:endParaRPr>
          </a:p>
          <a:p>
            <a:pPr indent="0" lvl="0" marL="0" rtl="0" algn="ctr">
              <a:spcBef>
                <a:spcPts val="0"/>
              </a:spcBef>
              <a:spcAft>
                <a:spcPts val="0"/>
              </a:spcAft>
              <a:buClr>
                <a:schemeClr val="dk1"/>
              </a:buClr>
              <a:buSzPts val="1400"/>
              <a:buFont typeface="Arial"/>
              <a:buNone/>
            </a:pPr>
            <a:r>
              <a:t/>
            </a:r>
            <a:endParaRPr>
              <a:solidFill>
                <a:schemeClr val="dk1"/>
              </a:solidFill>
            </a:endParaRPr>
          </a:p>
          <a:p>
            <a:pPr indent="0" lvl="0" marL="0" rtl="0" algn="ctr">
              <a:spcBef>
                <a:spcPts val="0"/>
              </a:spcBef>
              <a:spcAft>
                <a:spcPts val="0"/>
              </a:spcAft>
              <a:buClr>
                <a:schemeClr val="dk1"/>
              </a:buClr>
              <a:buSzPts val="1400"/>
              <a:buFont typeface="Arial"/>
              <a:buNone/>
            </a:pPr>
            <a:r>
              <a:rPr lang="en">
                <a:solidFill>
                  <a:schemeClr val="dk1"/>
                </a:solidFill>
              </a:rPr>
              <a:t>Align industry, academia, government, and workforce towards emerging opportunities, for new venture formation, jobs growth and community economic vitality.</a:t>
            </a:r>
            <a:endParaRPr>
              <a:solidFill>
                <a:schemeClr val="dk1"/>
              </a:solidFill>
            </a:endParaRPr>
          </a:p>
          <a:p>
            <a:pPr indent="0" lvl="0" marL="0" rtl="0" algn="ctr">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c7a3c1e415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c7a3c1e415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1"/>
                </a:solidFill>
                <a:latin typeface="Century Gothic"/>
                <a:ea typeface="Century Gothic"/>
                <a:cs typeface="Century Gothic"/>
                <a:sym typeface="Century Gothic"/>
              </a:rPr>
              <a:t>DART has been the driving force behind identifying potential funding sources to seed the initial infrastructure development to enable services. </a:t>
            </a:r>
            <a:endParaRPr b="1"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400">
                <a:solidFill>
                  <a:schemeClr val="dk1"/>
                </a:solidFill>
                <a:latin typeface="Century Gothic"/>
                <a:ea typeface="Century Gothic"/>
                <a:cs typeface="Century Gothic"/>
                <a:sym typeface="Century Gothic"/>
              </a:rPr>
              <a:t>DART has been engaged in Consortia Building and Project Design over the past year, plus</a:t>
            </a:r>
            <a:endParaRPr b="1"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71cc95d2d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71cc95d2d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Responding to call from Federal government to reshore manufacturing under the Chips act</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c7a3c1e4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c7a3c1e4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Add Parallel  Flight, </a:t>
            </a:r>
            <a:r>
              <a:rPr b="1" lang="en">
                <a:solidFill>
                  <a:schemeClr val="dk1"/>
                </a:solidFill>
              </a:rPr>
              <a:t>Guardian</a:t>
            </a:r>
            <a:r>
              <a:rPr b="1" lang="en">
                <a:solidFill>
                  <a:schemeClr val="dk1"/>
                </a:solidFill>
              </a:rPr>
              <a:t> Ag Drone, and Aerovironment Jump20</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e83025f84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e83025f84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1" marL="444500" rtl="0" algn="l">
              <a:spcBef>
                <a:spcPts val="0"/>
              </a:spcBef>
              <a:spcAft>
                <a:spcPts val="0"/>
              </a:spcAft>
              <a:buNone/>
            </a:pPr>
            <a:r>
              <a:rPr lang="en">
                <a:solidFill>
                  <a:schemeClr val="dk1"/>
                </a:solidFill>
              </a:rPr>
              <a:t>We see multiple opportunities to grow our NPS partnership. </a:t>
            </a:r>
            <a:endParaRPr>
              <a:solidFill>
                <a:schemeClr val="dk1"/>
              </a:solidFill>
            </a:endParaRPr>
          </a:p>
          <a:p>
            <a:pPr indent="0" lvl="1" marL="444500" rtl="0" algn="l">
              <a:spcBef>
                <a:spcPts val="0"/>
              </a:spcBef>
              <a:spcAft>
                <a:spcPts val="0"/>
              </a:spcAft>
              <a:buNone/>
            </a:pPr>
            <a:r>
              <a:t/>
            </a:r>
            <a:endParaRPr>
              <a:solidFill>
                <a:schemeClr val="dk1"/>
              </a:solidFill>
            </a:endParaRPr>
          </a:p>
          <a:p>
            <a:pPr indent="-228600" lvl="1" marL="673100" rtl="0" algn="l">
              <a:spcBef>
                <a:spcPts val="0"/>
              </a:spcBef>
              <a:spcAft>
                <a:spcPts val="0"/>
              </a:spcAft>
              <a:buClr>
                <a:schemeClr val="dk1"/>
              </a:buClr>
              <a:buSzPts val="1400"/>
              <a:buAutoNum type="alphaLcParenR"/>
            </a:pPr>
            <a:r>
              <a:rPr lang="en">
                <a:solidFill>
                  <a:schemeClr val="dk1"/>
                </a:solidFill>
              </a:rPr>
              <a:t>Becoming familiar with existing people, programs &amp; initiatives</a:t>
            </a:r>
            <a:endParaRPr>
              <a:solidFill>
                <a:schemeClr val="dk1"/>
              </a:solidFill>
            </a:endParaRPr>
          </a:p>
          <a:p>
            <a:pPr indent="-228600" lvl="1" marL="673100" rtl="0" algn="l">
              <a:spcBef>
                <a:spcPts val="0"/>
              </a:spcBef>
              <a:spcAft>
                <a:spcPts val="0"/>
              </a:spcAft>
              <a:buClr>
                <a:schemeClr val="dk1"/>
              </a:buClr>
              <a:buSzPts val="1400"/>
              <a:buAutoNum type="alphaLcParenR"/>
            </a:pPr>
            <a:r>
              <a:rPr lang="en">
                <a:solidFill>
                  <a:schemeClr val="dk1"/>
                </a:solidFill>
              </a:rPr>
              <a:t>Increasing access to JIFX quarterly activities</a:t>
            </a:r>
            <a:endParaRPr>
              <a:solidFill>
                <a:schemeClr val="dk1"/>
              </a:solidFill>
            </a:endParaRPr>
          </a:p>
          <a:p>
            <a:pPr indent="-228600" lvl="1" marL="673100" rtl="0" algn="l">
              <a:spcBef>
                <a:spcPts val="0"/>
              </a:spcBef>
              <a:spcAft>
                <a:spcPts val="0"/>
              </a:spcAft>
              <a:buClr>
                <a:schemeClr val="dk1"/>
              </a:buClr>
              <a:buSzPts val="1400"/>
              <a:buAutoNum type="alphaLcParenR"/>
            </a:pPr>
            <a:r>
              <a:rPr lang="en">
                <a:solidFill>
                  <a:schemeClr val="dk1"/>
                </a:solidFill>
              </a:rPr>
              <a:t>Supporting SLAMR </a:t>
            </a:r>
            <a:endParaRPr>
              <a:solidFill>
                <a:schemeClr val="dk1"/>
              </a:solidFill>
            </a:endParaRPr>
          </a:p>
          <a:p>
            <a:pPr indent="-228600" lvl="1" marL="673100" rtl="0" algn="l">
              <a:spcBef>
                <a:spcPts val="0"/>
              </a:spcBef>
              <a:spcAft>
                <a:spcPts val="0"/>
              </a:spcAft>
              <a:buClr>
                <a:schemeClr val="dk1"/>
              </a:buClr>
              <a:buSzPts val="1400"/>
              <a:buAutoNum type="alphaLcParenR"/>
            </a:pPr>
            <a:r>
              <a:rPr lang="en">
                <a:solidFill>
                  <a:schemeClr val="dk1"/>
                </a:solidFill>
              </a:rPr>
              <a:t>Training, industry partnerships CHS</a:t>
            </a:r>
            <a:endParaRPr>
              <a:solidFill>
                <a:schemeClr val="dk1"/>
              </a:solidFill>
            </a:endParaRPr>
          </a:p>
          <a:p>
            <a:pPr indent="-139700" lvl="1" marL="673100" rtl="0" algn="l">
              <a:spcBef>
                <a:spcPts val="0"/>
              </a:spcBef>
              <a:spcAft>
                <a:spcPts val="0"/>
              </a:spcAft>
              <a:buNone/>
            </a:pPr>
            <a:r>
              <a:t/>
            </a:r>
            <a:endParaRPr>
              <a:solidFill>
                <a:schemeClr val="dk1"/>
              </a:solidFill>
            </a:endParaRPr>
          </a:p>
          <a:p>
            <a:pPr indent="-228600" lvl="1" marL="673100" rtl="0" algn="l">
              <a:spcBef>
                <a:spcPts val="0"/>
              </a:spcBef>
              <a:spcAft>
                <a:spcPts val="0"/>
              </a:spcAft>
              <a:buClr>
                <a:schemeClr val="dk1"/>
              </a:buClr>
              <a:buSzPts val="1400"/>
              <a:buAutoNum type="alphaLcParenR"/>
            </a:pPr>
            <a:r>
              <a:rPr lang="en" sz="1200">
                <a:solidFill>
                  <a:schemeClr val="dk1"/>
                </a:solidFill>
                <a:latin typeface="Calibri"/>
                <a:ea typeface="Calibri"/>
                <a:cs typeface="Calibri"/>
                <a:sym typeface="Calibri"/>
              </a:rPr>
              <a:t>The Sea Land Air Military Research Facility (SLAMR) will be our nation’s only facility that allows researchers to experiment with robotics in multi-domain environments, specifically, sea, land, air, space and cyberspace. </a:t>
            </a:r>
            <a:endParaRPr>
              <a:solidFill>
                <a:schemeClr val="dk1"/>
              </a:solidFill>
            </a:endParaRPr>
          </a:p>
          <a:p>
            <a:pPr indent="-228600" lvl="1" marL="673100" rtl="0" algn="l">
              <a:spcBef>
                <a:spcPts val="0"/>
              </a:spcBef>
              <a:spcAft>
                <a:spcPts val="0"/>
              </a:spcAft>
              <a:buClr>
                <a:schemeClr val="dk1"/>
              </a:buClr>
              <a:buSzPts val="1400"/>
              <a:buAutoNum type="alphaLcParenR"/>
            </a:pPr>
            <a:r>
              <a:rPr lang="en" sz="1200">
                <a:solidFill>
                  <a:schemeClr val="dk1"/>
                </a:solidFill>
                <a:latin typeface="Calibri"/>
                <a:ea typeface="Calibri"/>
                <a:cs typeface="Calibri"/>
                <a:sym typeface="Calibri"/>
              </a:rPr>
              <a:t>But SLAMR won’t exclusively focus on military operations. “We need to help our entire country raise the game in cybersecurity,” says Ray. That's why SLAMR will connect private industries, academic institutions and government entities to collectively tackle cybersecurity issues. And with 5G networks, the connection will be quite literal. Other universities, industry labs and military ships will be able to be part of the work happening at SLAMR, regardless of their location. </a:t>
            </a:r>
            <a:r>
              <a:rPr lang="en" u="sng">
                <a:solidFill>
                  <a:schemeClr val="hlink"/>
                </a:solidFill>
                <a:hlinkClick r:id="rId2"/>
              </a:rPr>
              <a:t>https://www.npsfoundation.org/posts/slamr-facility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a1cd9cf1c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a1cd9cf1c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Transportation Agency for Monterey County (TAMC) serves as Monterey County’s regional transportation planning agency, and is a </a:t>
            </a:r>
            <a:r>
              <a:rPr b="1" lang="en" u="sng">
                <a:solidFill>
                  <a:schemeClr val="dk1"/>
                </a:solidFill>
              </a:rPr>
              <a:t>state designated agency responsible for planning and financial programming of transportation projects</a:t>
            </a:r>
            <a:r>
              <a:rPr b="1" lang="en">
                <a:solidFill>
                  <a:schemeClr val="dk1"/>
                </a:solidFill>
              </a:rPr>
              <a:t>.</a:t>
            </a:r>
            <a:endParaRPr b="1">
              <a:solidFill>
                <a:schemeClr val="dk1"/>
              </a:solidFill>
            </a:endParaRPr>
          </a:p>
          <a:p>
            <a:pPr indent="0" lvl="0" marL="0" rtl="0" algn="l">
              <a:spcBef>
                <a:spcPts val="0"/>
              </a:spcBef>
              <a:spcAft>
                <a:spcPts val="0"/>
              </a:spcAft>
              <a:buNone/>
            </a:pPr>
            <a:r>
              <a:rPr b="1" lang="en">
                <a:solidFill>
                  <a:schemeClr val="dk1"/>
                </a:solidFill>
              </a:rPr>
              <a:t>“15. Is my organization considered a political subdivision of a state?</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Under the SMART Grants Program, entities may be a political subdivision of a State if they are a unit of government created under the authority of State law. This may include cities, towns, counties, associations of government (AOGs), councils of government (COGs), and regional councils.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74a3977e0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74a3977e0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71a7a3b4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71a7a3b4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“Pineapple Express” - March 2023 hundreds impacted, County and private road closures and impacts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e83da5e20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e83da5e20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a6531b555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a6531b555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1"/>
                </a:solidFill>
                <a:latin typeface="Century Gothic"/>
                <a:ea typeface="Century Gothic"/>
                <a:cs typeface="Century Gothic"/>
                <a:sym typeface="Century Gothic"/>
              </a:rPr>
              <a:t>These are only estimates from previous enablement project design scenarios. It helps provide context of the ROM cost.</a:t>
            </a:r>
            <a:endParaRPr b="1"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7a3c1e41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c7a3c1e41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What would these use case operations look like?</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214575a2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214575a2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Quick Primer/Clarification when we talk about AAM, UAS, Beyond Visual Line of Sight and what these technologies promise to deliver our communities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sz="1800">
                <a:solidFill>
                  <a:srgbClr val="595959"/>
                </a:solidFill>
              </a:rPr>
              <a:t>“AAM is a </a:t>
            </a:r>
            <a:r>
              <a:rPr b="1" lang="en" sz="1800">
                <a:solidFill>
                  <a:srgbClr val="595959"/>
                </a:solidFill>
              </a:rPr>
              <a:t>transportation system</a:t>
            </a:r>
            <a:r>
              <a:rPr lang="en" sz="1800">
                <a:solidFill>
                  <a:srgbClr val="595959"/>
                </a:solidFill>
              </a:rPr>
              <a:t> that moves people and property </a:t>
            </a:r>
            <a:r>
              <a:rPr b="1" lang="en" sz="1800">
                <a:solidFill>
                  <a:srgbClr val="595959"/>
                </a:solidFill>
              </a:rPr>
              <a:t>by air between</a:t>
            </a:r>
            <a:r>
              <a:rPr lang="en" sz="1800">
                <a:solidFill>
                  <a:srgbClr val="595959"/>
                </a:solidFill>
              </a:rPr>
              <a:t> two points in the United States (U.S.) using </a:t>
            </a:r>
            <a:r>
              <a:rPr b="1" lang="en" sz="1800">
                <a:solidFill>
                  <a:srgbClr val="595959"/>
                </a:solidFill>
              </a:rPr>
              <a:t>aircraft with advanced technologies</a:t>
            </a:r>
            <a:r>
              <a:rPr lang="en" sz="1800">
                <a:solidFill>
                  <a:srgbClr val="595959"/>
                </a:solidFill>
              </a:rPr>
              <a:t>, including electric aircraft, or electric vertical takeoff and landing (eVTOL) aircraft, in both controlled and uncontrolled airspace.”</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c7a3c1e415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c7a3c1e415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specifically should TAMC and the Region at large care about enabling these technologies and leading adoption? - </a:t>
            </a:r>
            <a:r>
              <a:rPr lang="en" u="sng">
                <a:solidFill>
                  <a:schemeClr val="hlink"/>
                </a:solidFill>
                <a:hlinkClick r:id="rId2"/>
              </a:rPr>
              <a:t>https://www.techbriefs.com/component/content/article/50241-amateur-drone-videos-could-aid-natural-disaster-damage-assessment</a:t>
            </a:r>
            <a:r>
              <a:rPr lang="en"/>
              <a:t> </a:t>
            </a:r>
            <a:endParaRPr/>
          </a:p>
          <a:p>
            <a:pPr indent="0" lvl="0" marL="0" rtl="0" algn="l">
              <a:spcBef>
                <a:spcPts val="0"/>
              </a:spcBef>
              <a:spcAft>
                <a:spcPts val="0"/>
              </a:spcAft>
              <a:buNone/>
            </a:pPr>
            <a:r>
              <a:rPr lang="en"/>
              <a:t>Engineers at the U.S. Army Corps of Engineers Research and Development Center are testing out Light Detection and Ranging systems attached to Unmanned Aerial Systems to create digital copies of levees for inspection. </a:t>
            </a:r>
            <a:r>
              <a:rPr lang="en" u="sng">
                <a:solidFill>
                  <a:schemeClr val="hlink"/>
                </a:solidFill>
                <a:hlinkClick r:id="rId3"/>
              </a:rPr>
              <a:t>https://www.youtube.com/watch?v=YN3ZBcE2bMo</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638c3fcf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638c3fcff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a6531b555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a6531b555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1"/>
                </a:solidFill>
                <a:latin typeface="Century Gothic"/>
                <a:ea typeface="Century Gothic"/>
                <a:cs typeface="Century Gothic"/>
                <a:sym typeface="Century Gothic"/>
              </a:rPr>
              <a:t>SMART technology areas of focus are explicit about the technologies we are hoping to demonstrate through proof of concept/pilot in Stage 1.</a:t>
            </a:r>
            <a:endParaRPr b="1"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400">
                <a:solidFill>
                  <a:schemeClr val="dk1"/>
                </a:solidFill>
                <a:latin typeface="Century Gothic"/>
                <a:ea typeface="Century Gothic"/>
                <a:cs typeface="Century Gothic"/>
                <a:sym typeface="Century Gothic"/>
              </a:rPr>
              <a:t>“Resiliency: Increase the reliability and resiliency of the transportation system, including cybersecurity and resiliency and adaptation to climate change effects.”</a:t>
            </a:r>
            <a:endParaRPr b="1"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74a3977e0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74a3977e0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4a3977e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74a3977e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74a3977e0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74a3977e0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74a3977e0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74a3977e0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13"/>
          <p:cNvSpPr txBox="1"/>
          <p:nvPr>
            <p:ph type="title"/>
          </p:nvPr>
        </p:nvSpPr>
        <p:spPr>
          <a:xfrm>
            <a:off x="457200" y="528066"/>
            <a:ext cx="8229600" cy="857400"/>
          </a:xfrm>
          <a:prstGeom prst="rect">
            <a:avLst/>
          </a:prstGeom>
          <a:noFill/>
          <a:ln>
            <a:noFill/>
          </a:ln>
        </p:spPr>
        <p:txBody>
          <a:bodyPr anchorCtr="0" anchor="b" bIns="0" lIns="0" spcFirstLastPara="1" rIns="0" wrap="square" tIns="45700">
            <a:normAutofit/>
          </a:bodyPr>
          <a:lstStyle>
            <a:lvl1pPr lvl="0" rtl="0" algn="l">
              <a:lnSpc>
                <a:spcPct val="100000"/>
              </a:lnSpc>
              <a:spcBef>
                <a:spcPts val="0"/>
              </a:spcBef>
              <a:spcAft>
                <a:spcPts val="0"/>
              </a:spcAft>
              <a:buClr>
                <a:schemeClr val="dk2"/>
              </a:buClr>
              <a:buSzPts val="5000"/>
              <a:buFont typeface="Century Gothic"/>
              <a:buNone/>
              <a:defRPr>
                <a:latin typeface="Century Gothic"/>
                <a:ea typeface="Century Gothic"/>
                <a:cs typeface="Century Gothic"/>
                <a:sym typeface="Century Gothic"/>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1440064"/>
            <a:ext cx="4038600" cy="3326100"/>
          </a:xfrm>
          <a:prstGeom prst="rect">
            <a:avLst/>
          </a:prstGeom>
          <a:noFill/>
          <a:ln>
            <a:noFill/>
          </a:ln>
        </p:spPr>
        <p:txBody>
          <a:bodyPr anchorCtr="0" anchor="t" bIns="45700" lIns="91425" spcFirstLastPara="1" rIns="91425" wrap="square" tIns="45700">
            <a:normAutofit/>
          </a:bodyPr>
          <a:lstStyle>
            <a:lvl1pPr indent="-385445" lvl="0" marL="457200" rtl="0" algn="l">
              <a:lnSpc>
                <a:spcPct val="100000"/>
              </a:lnSpc>
              <a:spcBef>
                <a:spcPts val="520"/>
              </a:spcBef>
              <a:spcAft>
                <a:spcPts val="0"/>
              </a:spcAft>
              <a:buSzPts val="2470"/>
              <a:buChar char="⚫"/>
              <a:defRPr sz="2600"/>
            </a:lvl1pPr>
            <a:lvl2pPr indent="-358140" lvl="1" marL="914400" rtl="0" algn="l">
              <a:lnSpc>
                <a:spcPct val="100000"/>
              </a:lnSpc>
              <a:spcBef>
                <a:spcPts val="480"/>
              </a:spcBef>
              <a:spcAft>
                <a:spcPts val="0"/>
              </a:spcAft>
              <a:buSzPts val="2040"/>
              <a:buChar char="⚫"/>
              <a:defRPr sz="2400"/>
            </a:lvl2pPr>
            <a:lvl3pPr indent="-317500" lvl="2" marL="1371600" rtl="0" algn="l">
              <a:lnSpc>
                <a:spcPct val="100000"/>
              </a:lnSpc>
              <a:spcBef>
                <a:spcPts val="400"/>
              </a:spcBef>
              <a:spcAft>
                <a:spcPts val="0"/>
              </a:spcAft>
              <a:buSzPts val="1400"/>
              <a:buChar char="⚫"/>
              <a:defRPr sz="2000"/>
            </a:lvl3pPr>
            <a:lvl4pPr indent="-302894" lvl="3" marL="1828800" rtl="0" algn="l">
              <a:lnSpc>
                <a:spcPct val="100000"/>
              </a:lnSpc>
              <a:spcBef>
                <a:spcPts val="360"/>
              </a:spcBef>
              <a:spcAft>
                <a:spcPts val="0"/>
              </a:spcAft>
              <a:buSzPts val="1170"/>
              <a:buChar char="⚫"/>
              <a:defRPr sz="1800"/>
            </a:lvl4pPr>
            <a:lvl5pPr indent="-302895" lvl="4" marL="2286000" rtl="0" algn="l">
              <a:lnSpc>
                <a:spcPct val="100000"/>
              </a:lnSpc>
              <a:spcBef>
                <a:spcPts val="360"/>
              </a:spcBef>
              <a:spcAft>
                <a:spcPts val="0"/>
              </a:spcAft>
              <a:buSzPts val="1170"/>
              <a:buChar char="⚫"/>
              <a:defRPr sz="1800"/>
            </a:lvl5pPr>
            <a:lvl6pPr indent="-320039" lvl="5" marL="2743200" rtl="0" algn="l">
              <a:lnSpc>
                <a:spcPct val="100000"/>
              </a:lnSpc>
              <a:spcBef>
                <a:spcPts val="360"/>
              </a:spcBef>
              <a:spcAft>
                <a:spcPts val="0"/>
              </a:spcAft>
              <a:buSzPts val="1440"/>
              <a:buChar char="⚫"/>
              <a:defRPr/>
            </a:lvl6pPr>
            <a:lvl7pPr indent="-320039" lvl="6" marL="3200400" rtl="0" algn="l">
              <a:lnSpc>
                <a:spcPct val="100000"/>
              </a:lnSpc>
              <a:spcBef>
                <a:spcPts val="360"/>
              </a:spcBef>
              <a:spcAft>
                <a:spcPts val="0"/>
              </a:spcAft>
              <a:buSzPts val="1440"/>
              <a:buChar char="⚫"/>
              <a:defRPr/>
            </a:lvl7pPr>
            <a:lvl8pPr indent="-342900" lvl="7" marL="3657600" rtl="0" algn="l">
              <a:lnSpc>
                <a:spcPct val="100000"/>
              </a:lnSpc>
              <a:spcBef>
                <a:spcPts val="360"/>
              </a:spcBef>
              <a:spcAft>
                <a:spcPts val="0"/>
              </a:spcAft>
              <a:buSzPts val="1800"/>
              <a:buChar char="•"/>
              <a:defRPr/>
            </a:lvl8pPr>
            <a:lvl9pPr indent="-342900" lvl="8" marL="4114800" rtl="0" algn="l">
              <a:lnSpc>
                <a:spcPct val="100000"/>
              </a:lnSpc>
              <a:spcBef>
                <a:spcPts val="360"/>
              </a:spcBef>
              <a:spcAft>
                <a:spcPts val="0"/>
              </a:spcAft>
              <a:buSzPts val="1800"/>
              <a:buChar char="•"/>
              <a:defRPr/>
            </a:lvl9pPr>
          </a:lstStyle>
          <a:p/>
        </p:txBody>
      </p:sp>
      <p:sp>
        <p:nvSpPr>
          <p:cNvPr id="53" name="Google Shape;53;p13"/>
          <p:cNvSpPr txBox="1"/>
          <p:nvPr>
            <p:ph idx="2" type="body"/>
          </p:nvPr>
        </p:nvSpPr>
        <p:spPr>
          <a:xfrm>
            <a:off x="4648200" y="1440064"/>
            <a:ext cx="4038600" cy="3326100"/>
          </a:xfrm>
          <a:prstGeom prst="rect">
            <a:avLst/>
          </a:prstGeom>
          <a:noFill/>
          <a:ln>
            <a:noFill/>
          </a:ln>
        </p:spPr>
        <p:txBody>
          <a:bodyPr anchorCtr="0" anchor="t" bIns="45700" lIns="91425" spcFirstLastPara="1" rIns="91425" wrap="square" tIns="45700">
            <a:normAutofit/>
          </a:bodyPr>
          <a:lstStyle>
            <a:lvl1pPr indent="-385445" lvl="0" marL="457200" rtl="0" algn="l">
              <a:lnSpc>
                <a:spcPct val="100000"/>
              </a:lnSpc>
              <a:spcBef>
                <a:spcPts val="520"/>
              </a:spcBef>
              <a:spcAft>
                <a:spcPts val="0"/>
              </a:spcAft>
              <a:buSzPts val="2470"/>
              <a:buChar char="⚫"/>
              <a:defRPr sz="2600"/>
            </a:lvl1pPr>
            <a:lvl2pPr indent="-358140" lvl="1" marL="914400" rtl="0" algn="l">
              <a:lnSpc>
                <a:spcPct val="100000"/>
              </a:lnSpc>
              <a:spcBef>
                <a:spcPts val="480"/>
              </a:spcBef>
              <a:spcAft>
                <a:spcPts val="0"/>
              </a:spcAft>
              <a:buSzPts val="2040"/>
              <a:buChar char="⚫"/>
              <a:defRPr sz="2400"/>
            </a:lvl2pPr>
            <a:lvl3pPr indent="-317500" lvl="2" marL="1371600" rtl="0" algn="l">
              <a:lnSpc>
                <a:spcPct val="100000"/>
              </a:lnSpc>
              <a:spcBef>
                <a:spcPts val="400"/>
              </a:spcBef>
              <a:spcAft>
                <a:spcPts val="0"/>
              </a:spcAft>
              <a:buSzPts val="1400"/>
              <a:buChar char="⚫"/>
              <a:defRPr sz="2000"/>
            </a:lvl3pPr>
            <a:lvl4pPr indent="-302894" lvl="3" marL="1828800" rtl="0" algn="l">
              <a:lnSpc>
                <a:spcPct val="100000"/>
              </a:lnSpc>
              <a:spcBef>
                <a:spcPts val="360"/>
              </a:spcBef>
              <a:spcAft>
                <a:spcPts val="0"/>
              </a:spcAft>
              <a:buSzPts val="1170"/>
              <a:buChar char="⚫"/>
              <a:defRPr sz="1800"/>
            </a:lvl4pPr>
            <a:lvl5pPr indent="-302895" lvl="4" marL="2286000" rtl="0" algn="l">
              <a:lnSpc>
                <a:spcPct val="100000"/>
              </a:lnSpc>
              <a:spcBef>
                <a:spcPts val="360"/>
              </a:spcBef>
              <a:spcAft>
                <a:spcPts val="0"/>
              </a:spcAft>
              <a:buSzPts val="1170"/>
              <a:buChar char="⚫"/>
              <a:defRPr sz="1800"/>
            </a:lvl5pPr>
            <a:lvl6pPr indent="-320039" lvl="5" marL="2743200" rtl="0" algn="l">
              <a:lnSpc>
                <a:spcPct val="100000"/>
              </a:lnSpc>
              <a:spcBef>
                <a:spcPts val="360"/>
              </a:spcBef>
              <a:spcAft>
                <a:spcPts val="0"/>
              </a:spcAft>
              <a:buSzPts val="1440"/>
              <a:buChar char="⚫"/>
              <a:defRPr/>
            </a:lvl6pPr>
            <a:lvl7pPr indent="-320039" lvl="6" marL="3200400" rtl="0" algn="l">
              <a:lnSpc>
                <a:spcPct val="100000"/>
              </a:lnSpc>
              <a:spcBef>
                <a:spcPts val="360"/>
              </a:spcBef>
              <a:spcAft>
                <a:spcPts val="0"/>
              </a:spcAft>
              <a:buSzPts val="1440"/>
              <a:buChar char="⚫"/>
              <a:defRPr/>
            </a:lvl7pPr>
            <a:lvl8pPr indent="-342900" lvl="7" marL="3657600" rtl="0" algn="l">
              <a:lnSpc>
                <a:spcPct val="100000"/>
              </a:lnSpc>
              <a:spcBef>
                <a:spcPts val="360"/>
              </a:spcBef>
              <a:spcAft>
                <a:spcPts val="0"/>
              </a:spcAft>
              <a:buSzPts val="1800"/>
              <a:buChar char="•"/>
              <a:defRPr/>
            </a:lvl8pPr>
            <a:lvl9pPr indent="-342900" lvl="8" marL="4114800" rtl="0" algn="l">
              <a:lnSpc>
                <a:spcPct val="100000"/>
              </a:lnSpc>
              <a:spcBef>
                <a:spcPts val="360"/>
              </a:spcBef>
              <a:spcAft>
                <a:spcPts val="0"/>
              </a:spcAft>
              <a:buSzPts val="1800"/>
              <a:buChar char="•"/>
              <a:defRPr/>
            </a:lvl9pPr>
          </a:lstStyle>
          <a:p/>
        </p:txBody>
      </p:sp>
      <p:sp>
        <p:nvSpPr>
          <p:cNvPr id="54" name="Google Shape;54;p13"/>
          <p:cNvSpPr txBox="1"/>
          <p:nvPr>
            <p:ph idx="10" type="dt"/>
          </p:nvPr>
        </p:nvSpPr>
        <p:spPr>
          <a:xfrm>
            <a:off x="457200" y="4767263"/>
            <a:ext cx="2133600" cy="2739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13"/>
          <p:cNvSpPr txBox="1"/>
          <p:nvPr>
            <p:ph idx="11" type="ftr"/>
          </p:nvPr>
        </p:nvSpPr>
        <p:spPr>
          <a:xfrm>
            <a:off x="2667000" y="4767263"/>
            <a:ext cx="3352800" cy="2739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p13"/>
          <p:cNvSpPr txBox="1"/>
          <p:nvPr>
            <p:ph idx="12" type="sldNum"/>
          </p:nvPr>
        </p:nvSpPr>
        <p:spPr>
          <a:xfrm>
            <a:off x="7924800" y="4767263"/>
            <a:ext cx="762000" cy="27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BFBFB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4"/>
          <p:cNvSpPr txBox="1"/>
          <p:nvPr>
            <p:ph type="title"/>
          </p:nvPr>
        </p:nvSpPr>
        <p:spPr>
          <a:xfrm>
            <a:off x="457200" y="528066"/>
            <a:ext cx="8229600" cy="857400"/>
          </a:xfrm>
          <a:prstGeom prst="rect">
            <a:avLst/>
          </a:prstGeom>
          <a:noFill/>
          <a:ln>
            <a:noFill/>
          </a:ln>
        </p:spPr>
        <p:txBody>
          <a:bodyPr anchorCtr="0" anchor="b" bIns="0" lIns="0" spcFirstLastPara="1" rIns="0" wrap="square" tIns="45700">
            <a:normAutofit/>
          </a:bodyPr>
          <a:lstStyle>
            <a:lvl1pPr lvl="0" rtl="0" algn="l">
              <a:lnSpc>
                <a:spcPct val="100000"/>
              </a:lnSpc>
              <a:spcBef>
                <a:spcPts val="0"/>
              </a:spcBef>
              <a:spcAft>
                <a:spcPts val="0"/>
              </a:spcAft>
              <a:buSzPts val="5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p14"/>
          <p:cNvSpPr txBox="1"/>
          <p:nvPr>
            <p:ph idx="1" type="body"/>
          </p:nvPr>
        </p:nvSpPr>
        <p:spPr>
          <a:xfrm>
            <a:off x="457200" y="1451610"/>
            <a:ext cx="8229600" cy="3291900"/>
          </a:xfrm>
          <a:prstGeom prst="rect">
            <a:avLst/>
          </a:prstGeom>
          <a:noFill/>
          <a:ln>
            <a:noFill/>
          </a:ln>
        </p:spPr>
        <p:txBody>
          <a:bodyPr anchorCtr="0" anchor="t" bIns="45700" lIns="91425" spcFirstLastPara="1" rIns="91425" wrap="square" tIns="45700">
            <a:normAutofit/>
          </a:bodyPr>
          <a:lstStyle>
            <a:lvl1pPr indent="-385445" lvl="0" marL="457200" rtl="0" algn="l">
              <a:lnSpc>
                <a:spcPct val="100000"/>
              </a:lnSpc>
              <a:spcBef>
                <a:spcPts val="520"/>
              </a:spcBef>
              <a:spcAft>
                <a:spcPts val="0"/>
              </a:spcAft>
              <a:buSzPts val="2470"/>
              <a:buChar char="●"/>
              <a:defRPr/>
            </a:lvl1pPr>
            <a:lvl2pPr indent="-358140" lvl="1" marL="914400" rtl="0" algn="l">
              <a:lnSpc>
                <a:spcPct val="100000"/>
              </a:lnSpc>
              <a:spcBef>
                <a:spcPts val="480"/>
              </a:spcBef>
              <a:spcAft>
                <a:spcPts val="0"/>
              </a:spcAft>
              <a:buSzPts val="2040"/>
              <a:buChar char="○"/>
              <a:defRPr/>
            </a:lvl2pPr>
            <a:lvl3pPr indent="-321944" lvl="2" marL="1371600" rtl="0" algn="l">
              <a:lnSpc>
                <a:spcPct val="100000"/>
              </a:lnSpc>
              <a:spcBef>
                <a:spcPts val="420"/>
              </a:spcBef>
              <a:spcAft>
                <a:spcPts val="0"/>
              </a:spcAft>
              <a:buSzPts val="1470"/>
              <a:buChar char="■"/>
              <a:defRPr/>
            </a:lvl3pPr>
            <a:lvl4pPr indent="-311150" lvl="3" marL="1828800" rtl="0" algn="l">
              <a:lnSpc>
                <a:spcPct val="100000"/>
              </a:lnSpc>
              <a:spcBef>
                <a:spcPts val="400"/>
              </a:spcBef>
              <a:spcAft>
                <a:spcPts val="0"/>
              </a:spcAft>
              <a:buSzPts val="1300"/>
              <a:buChar char="●"/>
              <a:defRPr/>
            </a:lvl4pPr>
            <a:lvl5pPr indent="-311150" lvl="4" marL="2286000" rtl="0" algn="l">
              <a:lnSpc>
                <a:spcPct val="100000"/>
              </a:lnSpc>
              <a:spcBef>
                <a:spcPts val="400"/>
              </a:spcBef>
              <a:spcAft>
                <a:spcPts val="0"/>
              </a:spcAft>
              <a:buSzPts val="1300"/>
              <a:buChar char="○"/>
              <a:defRPr/>
            </a:lvl5pPr>
            <a:lvl6pPr indent="-320039" lvl="5" marL="2743200" rtl="0" algn="l">
              <a:lnSpc>
                <a:spcPct val="100000"/>
              </a:lnSpc>
              <a:spcBef>
                <a:spcPts val="360"/>
              </a:spcBef>
              <a:spcAft>
                <a:spcPts val="0"/>
              </a:spcAft>
              <a:buSzPts val="1440"/>
              <a:buChar char="■"/>
              <a:defRPr/>
            </a:lvl6pPr>
            <a:lvl7pPr indent="-309879" lvl="6" marL="3200400" rtl="0" algn="l">
              <a:lnSpc>
                <a:spcPct val="100000"/>
              </a:lnSpc>
              <a:spcBef>
                <a:spcPts val="320"/>
              </a:spcBef>
              <a:spcAft>
                <a:spcPts val="0"/>
              </a:spcAft>
              <a:buSzPts val="1280"/>
              <a:buChar char="●"/>
              <a:defRPr/>
            </a:lvl7pPr>
            <a:lvl8pPr indent="-330200" lvl="7" marL="3657600" rtl="0" algn="l">
              <a:lnSpc>
                <a:spcPct val="100000"/>
              </a:lnSpc>
              <a:spcBef>
                <a:spcPts val="320"/>
              </a:spcBef>
              <a:spcAft>
                <a:spcPts val="0"/>
              </a:spcAft>
              <a:buSzPts val="1600"/>
              <a:buChar char="○"/>
              <a:defRPr/>
            </a:lvl8pPr>
            <a:lvl9pPr indent="-317500" lvl="8" marL="4114800" rtl="0" algn="l">
              <a:lnSpc>
                <a:spcPct val="100000"/>
              </a:lnSpc>
              <a:spcBef>
                <a:spcPts val="280"/>
              </a:spcBef>
              <a:spcAft>
                <a:spcPts val="0"/>
              </a:spcAft>
              <a:buSzPts val="1400"/>
              <a:buChar char="■"/>
              <a:defRPr/>
            </a:lvl9pPr>
          </a:lstStyle>
          <a:p/>
        </p:txBody>
      </p:sp>
      <p:sp>
        <p:nvSpPr>
          <p:cNvPr id="60" name="Google Shape;60;p14"/>
          <p:cNvSpPr txBox="1"/>
          <p:nvPr>
            <p:ph idx="10" type="dt"/>
          </p:nvPr>
        </p:nvSpPr>
        <p:spPr>
          <a:xfrm>
            <a:off x="457200" y="4767263"/>
            <a:ext cx="2133600" cy="2739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Char char="●"/>
              <a:defRPr/>
            </a:lvl1pPr>
            <a:lvl2pPr lvl="1" rtl="0" algn="l">
              <a:lnSpc>
                <a:spcPct val="100000"/>
              </a:lnSpc>
              <a:spcBef>
                <a:spcPts val="0"/>
              </a:spcBef>
              <a:spcAft>
                <a:spcPts val="0"/>
              </a:spcAft>
              <a:buSzPts val="1400"/>
              <a:buChar char="○"/>
              <a:defRPr/>
            </a:lvl2pPr>
            <a:lvl3pPr lvl="2" rtl="0" algn="l">
              <a:lnSpc>
                <a:spcPct val="100000"/>
              </a:lnSpc>
              <a:spcBef>
                <a:spcPts val="0"/>
              </a:spcBef>
              <a:spcAft>
                <a:spcPts val="0"/>
              </a:spcAft>
              <a:buSzPts val="1400"/>
              <a:buChar char="■"/>
              <a:defRPr/>
            </a:lvl3pPr>
            <a:lvl4pPr lvl="3" rtl="0" algn="l">
              <a:lnSpc>
                <a:spcPct val="100000"/>
              </a:lnSpc>
              <a:spcBef>
                <a:spcPts val="0"/>
              </a:spcBef>
              <a:spcAft>
                <a:spcPts val="0"/>
              </a:spcAft>
              <a:buSzPts val="1400"/>
              <a:buChar char="●"/>
              <a:defRPr/>
            </a:lvl4pPr>
            <a:lvl5pPr lvl="4" rtl="0" algn="l">
              <a:lnSpc>
                <a:spcPct val="100000"/>
              </a:lnSpc>
              <a:spcBef>
                <a:spcPts val="0"/>
              </a:spcBef>
              <a:spcAft>
                <a:spcPts val="0"/>
              </a:spcAft>
              <a:buSzPts val="1400"/>
              <a:buChar char="○"/>
              <a:defRPr/>
            </a:lvl5pPr>
            <a:lvl6pPr lvl="5" rtl="0" algn="l">
              <a:lnSpc>
                <a:spcPct val="100000"/>
              </a:lnSpc>
              <a:spcBef>
                <a:spcPts val="0"/>
              </a:spcBef>
              <a:spcAft>
                <a:spcPts val="0"/>
              </a:spcAft>
              <a:buSzPts val="1400"/>
              <a:buChar char="■"/>
              <a:defRPr/>
            </a:lvl6pPr>
            <a:lvl7pPr lvl="6" rtl="0" algn="l">
              <a:lnSpc>
                <a:spcPct val="100000"/>
              </a:lnSpc>
              <a:spcBef>
                <a:spcPts val="0"/>
              </a:spcBef>
              <a:spcAft>
                <a:spcPts val="0"/>
              </a:spcAft>
              <a:buSzPts val="1400"/>
              <a:buChar char="●"/>
              <a:defRPr/>
            </a:lvl7pPr>
            <a:lvl8pPr lvl="7" rtl="0" algn="l">
              <a:lnSpc>
                <a:spcPct val="100000"/>
              </a:lnSpc>
              <a:spcBef>
                <a:spcPts val="0"/>
              </a:spcBef>
              <a:spcAft>
                <a:spcPts val="0"/>
              </a:spcAft>
              <a:buSzPts val="1400"/>
              <a:buChar char="○"/>
              <a:defRPr/>
            </a:lvl8pPr>
            <a:lvl9pPr lvl="8" rtl="0" algn="l">
              <a:lnSpc>
                <a:spcPct val="100000"/>
              </a:lnSpc>
              <a:spcBef>
                <a:spcPts val="0"/>
              </a:spcBef>
              <a:spcAft>
                <a:spcPts val="0"/>
              </a:spcAft>
              <a:buSzPts val="1400"/>
              <a:buChar char="■"/>
              <a:defRPr/>
            </a:lvl9pPr>
          </a:lstStyle>
          <a:p/>
        </p:txBody>
      </p:sp>
      <p:sp>
        <p:nvSpPr>
          <p:cNvPr id="61" name="Google Shape;61;p14"/>
          <p:cNvSpPr txBox="1"/>
          <p:nvPr>
            <p:ph idx="11" type="ftr"/>
          </p:nvPr>
        </p:nvSpPr>
        <p:spPr>
          <a:xfrm>
            <a:off x="2667000" y="4767263"/>
            <a:ext cx="3352800" cy="2739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Char char="●"/>
              <a:defRPr/>
            </a:lvl1pPr>
            <a:lvl2pPr lvl="1" rtl="0" algn="l">
              <a:lnSpc>
                <a:spcPct val="100000"/>
              </a:lnSpc>
              <a:spcBef>
                <a:spcPts val="0"/>
              </a:spcBef>
              <a:spcAft>
                <a:spcPts val="0"/>
              </a:spcAft>
              <a:buSzPts val="1400"/>
              <a:buChar char="○"/>
              <a:defRPr/>
            </a:lvl2pPr>
            <a:lvl3pPr lvl="2" rtl="0" algn="l">
              <a:lnSpc>
                <a:spcPct val="100000"/>
              </a:lnSpc>
              <a:spcBef>
                <a:spcPts val="0"/>
              </a:spcBef>
              <a:spcAft>
                <a:spcPts val="0"/>
              </a:spcAft>
              <a:buSzPts val="1400"/>
              <a:buChar char="■"/>
              <a:defRPr/>
            </a:lvl3pPr>
            <a:lvl4pPr lvl="3" rtl="0" algn="l">
              <a:lnSpc>
                <a:spcPct val="100000"/>
              </a:lnSpc>
              <a:spcBef>
                <a:spcPts val="0"/>
              </a:spcBef>
              <a:spcAft>
                <a:spcPts val="0"/>
              </a:spcAft>
              <a:buSzPts val="1400"/>
              <a:buChar char="●"/>
              <a:defRPr/>
            </a:lvl4pPr>
            <a:lvl5pPr lvl="4" rtl="0" algn="l">
              <a:lnSpc>
                <a:spcPct val="100000"/>
              </a:lnSpc>
              <a:spcBef>
                <a:spcPts val="0"/>
              </a:spcBef>
              <a:spcAft>
                <a:spcPts val="0"/>
              </a:spcAft>
              <a:buSzPts val="1400"/>
              <a:buChar char="○"/>
              <a:defRPr/>
            </a:lvl5pPr>
            <a:lvl6pPr lvl="5" rtl="0" algn="l">
              <a:lnSpc>
                <a:spcPct val="100000"/>
              </a:lnSpc>
              <a:spcBef>
                <a:spcPts val="0"/>
              </a:spcBef>
              <a:spcAft>
                <a:spcPts val="0"/>
              </a:spcAft>
              <a:buSzPts val="1400"/>
              <a:buChar char="■"/>
              <a:defRPr/>
            </a:lvl6pPr>
            <a:lvl7pPr lvl="6" rtl="0" algn="l">
              <a:lnSpc>
                <a:spcPct val="100000"/>
              </a:lnSpc>
              <a:spcBef>
                <a:spcPts val="0"/>
              </a:spcBef>
              <a:spcAft>
                <a:spcPts val="0"/>
              </a:spcAft>
              <a:buSzPts val="1400"/>
              <a:buChar char="●"/>
              <a:defRPr/>
            </a:lvl7pPr>
            <a:lvl8pPr lvl="7" rtl="0" algn="l">
              <a:lnSpc>
                <a:spcPct val="100000"/>
              </a:lnSpc>
              <a:spcBef>
                <a:spcPts val="0"/>
              </a:spcBef>
              <a:spcAft>
                <a:spcPts val="0"/>
              </a:spcAft>
              <a:buSzPts val="1400"/>
              <a:buChar char="○"/>
              <a:defRPr/>
            </a:lvl8pPr>
            <a:lvl9pPr lvl="8" rtl="0" algn="l">
              <a:lnSpc>
                <a:spcPct val="100000"/>
              </a:lnSpc>
              <a:spcBef>
                <a:spcPts val="0"/>
              </a:spcBef>
              <a:spcAft>
                <a:spcPts val="0"/>
              </a:spcAft>
              <a:buSzPts val="1400"/>
              <a:buChar char="■"/>
              <a:defRPr/>
            </a:lvl9pPr>
          </a:lstStyle>
          <a:p/>
        </p:txBody>
      </p:sp>
      <p:sp>
        <p:nvSpPr>
          <p:cNvPr id="62" name="Google Shape;62;p14"/>
          <p:cNvSpPr txBox="1"/>
          <p:nvPr>
            <p:ph idx="12" type="sldNum"/>
          </p:nvPr>
        </p:nvSpPr>
        <p:spPr>
          <a:xfrm>
            <a:off x="7924800" y="4767263"/>
            <a:ext cx="762000" cy="27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SzPts val="1200"/>
              <a:buNone/>
              <a:defRPr/>
            </a:lvl1pPr>
            <a:lvl2pPr indent="0" lvl="1" marL="0" marR="0" rtl="0" algn="r">
              <a:lnSpc>
                <a:spcPct val="100000"/>
              </a:lnSpc>
              <a:spcBef>
                <a:spcPts val="0"/>
              </a:spcBef>
              <a:spcAft>
                <a:spcPts val="0"/>
              </a:spcAft>
              <a:buSzPts val="1200"/>
              <a:buNone/>
              <a:defRPr/>
            </a:lvl2pPr>
            <a:lvl3pPr indent="0" lvl="2" marL="0" marR="0" rtl="0" algn="r">
              <a:lnSpc>
                <a:spcPct val="100000"/>
              </a:lnSpc>
              <a:spcBef>
                <a:spcPts val="0"/>
              </a:spcBef>
              <a:spcAft>
                <a:spcPts val="0"/>
              </a:spcAft>
              <a:buSzPts val="1200"/>
              <a:buNone/>
              <a:defRPr/>
            </a:lvl3pPr>
            <a:lvl4pPr indent="0" lvl="3" marL="0" marR="0" rtl="0" algn="r">
              <a:lnSpc>
                <a:spcPct val="100000"/>
              </a:lnSpc>
              <a:spcBef>
                <a:spcPts val="0"/>
              </a:spcBef>
              <a:spcAft>
                <a:spcPts val="0"/>
              </a:spcAft>
              <a:buSzPts val="1200"/>
              <a:buNone/>
              <a:defRPr/>
            </a:lvl4pPr>
            <a:lvl5pPr indent="0" lvl="4" marL="0" marR="0" rtl="0" algn="r">
              <a:lnSpc>
                <a:spcPct val="100000"/>
              </a:lnSpc>
              <a:spcBef>
                <a:spcPts val="0"/>
              </a:spcBef>
              <a:spcAft>
                <a:spcPts val="0"/>
              </a:spcAft>
              <a:buSzPts val="1200"/>
              <a:buNone/>
              <a:defRPr/>
            </a:lvl5pPr>
            <a:lvl6pPr indent="0" lvl="5" marL="0" marR="0" rtl="0" algn="r">
              <a:lnSpc>
                <a:spcPct val="100000"/>
              </a:lnSpc>
              <a:spcBef>
                <a:spcPts val="0"/>
              </a:spcBef>
              <a:spcAft>
                <a:spcPts val="0"/>
              </a:spcAft>
              <a:buSzPts val="1200"/>
              <a:buNone/>
              <a:defRPr/>
            </a:lvl6pPr>
            <a:lvl7pPr indent="0" lvl="6" marL="0" marR="0" rtl="0" algn="r">
              <a:lnSpc>
                <a:spcPct val="100000"/>
              </a:lnSpc>
              <a:spcBef>
                <a:spcPts val="0"/>
              </a:spcBef>
              <a:spcAft>
                <a:spcPts val="0"/>
              </a:spcAft>
              <a:buSzPts val="1200"/>
              <a:buNone/>
              <a:defRPr/>
            </a:lvl7pPr>
            <a:lvl8pPr indent="0" lvl="7" marL="0" marR="0" rtl="0" algn="r">
              <a:lnSpc>
                <a:spcPct val="100000"/>
              </a:lnSpc>
              <a:spcBef>
                <a:spcPts val="0"/>
              </a:spcBef>
              <a:spcAft>
                <a:spcPts val="0"/>
              </a:spcAft>
              <a:buSzPts val="1200"/>
              <a:buNone/>
              <a:defRPr/>
            </a:lvl8pPr>
            <a:lvl9pPr indent="0" lvl="8" marL="0" marR="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ogo (light)">
  <p:cSld name="TITLE_1">
    <p:spTree>
      <p:nvGrpSpPr>
        <p:cNvPr id="63" name="Shape 63"/>
        <p:cNvGrpSpPr/>
        <p:nvPr/>
      </p:nvGrpSpPr>
      <p:grpSpPr>
        <a:xfrm>
          <a:off x="0" y="0"/>
          <a:ext cx="0" cy="0"/>
          <a:chOff x="0" y="0"/>
          <a:chExt cx="0" cy="0"/>
        </a:xfrm>
      </p:grpSpPr>
      <p:pic>
        <p:nvPicPr>
          <p:cNvPr id="64" name="Google Shape;64;p15"/>
          <p:cNvPicPr preferRelativeResize="0"/>
          <p:nvPr/>
        </p:nvPicPr>
        <p:blipFill>
          <a:blip r:embed="rId2">
            <a:alphaModFix/>
          </a:blip>
          <a:stretch>
            <a:fillRect/>
          </a:stretch>
        </p:blipFill>
        <p:spPr>
          <a:xfrm>
            <a:off x="8658216" y="4802704"/>
            <a:ext cx="339579" cy="200124"/>
          </a:xfrm>
          <a:prstGeom prst="rect">
            <a:avLst/>
          </a:prstGeom>
          <a:noFill/>
          <a:ln>
            <a:noFill/>
          </a:ln>
        </p:spPr>
      </p:pic>
      <p:sp>
        <p:nvSpPr>
          <p:cNvPr id="65" name="Google Shape;65;p15"/>
          <p:cNvSpPr txBox="1"/>
          <p:nvPr/>
        </p:nvSpPr>
        <p:spPr>
          <a:xfrm>
            <a:off x="81860" y="4741210"/>
            <a:ext cx="4536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fld id="{00000000-1234-1234-1234-123412341234}" type="slidenum">
              <a:rPr lang="en" sz="700">
                <a:solidFill>
                  <a:srgbClr val="363B48"/>
                </a:solidFill>
                <a:latin typeface="Inter"/>
                <a:ea typeface="Inter"/>
                <a:cs typeface="Inter"/>
                <a:sym typeface="Inter"/>
              </a:rPr>
              <a:t>‹#›</a:t>
            </a:fld>
            <a:r>
              <a:rPr lang="en" sz="700">
                <a:solidFill>
                  <a:srgbClr val="FFFFFF"/>
                </a:solidFill>
                <a:latin typeface="Inter"/>
                <a:ea typeface="Inter"/>
                <a:cs typeface="Inter"/>
                <a:sym typeface="Inter"/>
              </a:rPr>
              <a:t> </a:t>
            </a:r>
            <a:r>
              <a:rPr lang="en" sz="700">
                <a:solidFill>
                  <a:srgbClr val="006AC6"/>
                </a:solidFill>
                <a:latin typeface="Inter"/>
                <a:ea typeface="Inter"/>
                <a:cs typeface="Inter"/>
                <a:sym typeface="Inter"/>
              </a:rPr>
              <a:t>| </a:t>
            </a:r>
            <a:r>
              <a:rPr b="1" lang="en" sz="700">
                <a:solidFill>
                  <a:srgbClr val="363B48"/>
                </a:solidFill>
                <a:latin typeface="Inter"/>
                <a:ea typeface="Inter"/>
                <a:cs typeface="Inter"/>
                <a:sym typeface="Inter"/>
              </a:rPr>
              <a:t>Joby Aviation</a:t>
            </a:r>
            <a:r>
              <a:rPr lang="en" sz="700">
                <a:solidFill>
                  <a:srgbClr val="363B48"/>
                </a:solidFill>
                <a:latin typeface="Inter"/>
                <a:ea typeface="Inter"/>
                <a:cs typeface="Inter"/>
                <a:sym typeface="Inter"/>
              </a:rPr>
              <a:t> proprietary information</a:t>
            </a:r>
            <a:endParaRPr sz="700">
              <a:solidFill>
                <a:srgbClr val="363B48"/>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4">
    <p:spTree>
      <p:nvGrpSpPr>
        <p:cNvPr id="66" name="Shape 6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7.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hyperlink" Target="mailto:josh@montereybaydart.org" TargetMode="External"/><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7.png"/><Relationship Id="rId5" Type="http://schemas.openxmlformats.org/officeDocument/2006/relationships/image" Target="../media/image36.png"/><Relationship Id="rId6"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7.png"/><Relationship Id="rId9"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57.png"/></Relationships>
</file>

<file path=ppt/slides/_rels/slide16.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61.png"/><Relationship Id="rId13" Type="http://schemas.openxmlformats.org/officeDocument/2006/relationships/image" Target="../media/image59.png"/><Relationship Id="rId12"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66.png"/><Relationship Id="rId15" Type="http://schemas.openxmlformats.org/officeDocument/2006/relationships/image" Target="../media/image63.jpg"/><Relationship Id="rId14" Type="http://schemas.openxmlformats.org/officeDocument/2006/relationships/image" Target="../media/image64.jpg"/><Relationship Id="rId17" Type="http://schemas.openxmlformats.org/officeDocument/2006/relationships/image" Target="../media/image51.png"/><Relationship Id="rId16" Type="http://schemas.openxmlformats.org/officeDocument/2006/relationships/image" Target="../media/image68.jpg"/><Relationship Id="rId5" Type="http://schemas.openxmlformats.org/officeDocument/2006/relationships/hyperlink" Target="https://archer.com/news/archer-achieves-key-flight-test-program-milestone-as-midnight-takes-flight" TargetMode="External"/><Relationship Id="rId6" Type="http://schemas.openxmlformats.org/officeDocument/2006/relationships/image" Target="../media/image70.png"/><Relationship Id="rId7" Type="http://schemas.openxmlformats.org/officeDocument/2006/relationships/image" Target="../media/image55.png"/><Relationship Id="rId8" Type="http://schemas.openxmlformats.org/officeDocument/2006/relationships/image" Target="../media/image58.jpg"/></Relationships>
</file>

<file path=ppt/slides/_rels/slide17.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5.png"/><Relationship Id="rId9" Type="http://schemas.openxmlformats.org/officeDocument/2006/relationships/hyperlink" Target="http://cc-fix.com" TargetMode="External"/><Relationship Id="rId5" Type="http://schemas.openxmlformats.org/officeDocument/2006/relationships/image" Target="../media/image67.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hyperlink" Target="https://lnks.gd/l/eyJhbGciOiJIUzI1NiJ9.eyJidWxsZXRpbl9saW5rX2lkIjoxMDIsInVyaSI6ImJwMjpjbGljayIsInVybCI6Imh0dHA6Ly93d3cudHJhbnNwb3J0YXRpb24uZ292L2dyYW50cy9TTUFSVCIsImJ1bGxldGluX2lkIjoiMjAyNDA1MTMuOTQ3MzQ5MzEifQ.5rdFOgyR5Y2ChjEHgIwD3Ch3Ogttxvw-7qAZ45j8Vw0/s/3127729241/br/242373769030-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1.png"/><Relationship Id="rId13" Type="http://schemas.openxmlformats.org/officeDocument/2006/relationships/image" Target="../media/image19.png"/><Relationship Id="rId12"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21.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1" Type="http://schemas.openxmlformats.org/officeDocument/2006/relationships/image" Target="../media/image38.jpg"/><Relationship Id="rId10" Type="http://schemas.openxmlformats.org/officeDocument/2006/relationships/image" Target="../media/image22.png"/><Relationship Id="rId13" Type="http://schemas.openxmlformats.org/officeDocument/2006/relationships/image" Target="../media/image24.png"/><Relationship Id="rId12"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6.png"/><Relationship Id="rId15" Type="http://schemas.openxmlformats.org/officeDocument/2006/relationships/image" Target="../media/image28.png"/><Relationship Id="rId14" Type="http://schemas.openxmlformats.org/officeDocument/2006/relationships/image" Target="../media/image32.png"/><Relationship Id="rId16" Type="http://schemas.openxmlformats.org/officeDocument/2006/relationships/image" Target="../media/image45.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23.png"/><Relationship Id="rId8"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7"/>
          <p:cNvPicPr preferRelativeResize="0"/>
          <p:nvPr/>
        </p:nvPicPr>
        <p:blipFill rotWithShape="1">
          <a:blip r:embed="rId3">
            <a:alphaModFix/>
          </a:blip>
          <a:srcRect b="0" l="0" r="0" t="0"/>
          <a:stretch/>
        </p:blipFill>
        <p:spPr>
          <a:xfrm>
            <a:off x="0" y="0"/>
            <a:ext cx="9144003" cy="5143501"/>
          </a:xfrm>
          <a:prstGeom prst="rect">
            <a:avLst/>
          </a:prstGeom>
          <a:noFill/>
          <a:ln>
            <a:noFill/>
          </a:ln>
        </p:spPr>
      </p:pic>
      <p:pic>
        <p:nvPicPr>
          <p:cNvPr id="72" name="Google Shape;72;p17"/>
          <p:cNvPicPr preferRelativeResize="0"/>
          <p:nvPr/>
        </p:nvPicPr>
        <p:blipFill rotWithShape="1">
          <a:blip r:embed="rId3">
            <a:alphaModFix/>
          </a:blip>
          <a:srcRect b="12640" l="58727" r="12499" t="0"/>
          <a:stretch/>
        </p:blipFill>
        <p:spPr>
          <a:xfrm>
            <a:off x="5522750" y="0"/>
            <a:ext cx="3621248" cy="5143499"/>
          </a:xfrm>
          <a:prstGeom prst="rect">
            <a:avLst/>
          </a:prstGeom>
          <a:noFill/>
          <a:ln>
            <a:noFill/>
          </a:ln>
        </p:spPr>
      </p:pic>
      <p:sp>
        <p:nvSpPr>
          <p:cNvPr id="73" name="Google Shape;73;p17"/>
          <p:cNvSpPr txBox="1"/>
          <p:nvPr/>
        </p:nvSpPr>
        <p:spPr>
          <a:xfrm>
            <a:off x="1941317" y="4561079"/>
            <a:ext cx="2693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Century Gothic"/>
                <a:ea typeface="Century Gothic"/>
                <a:cs typeface="Century Gothic"/>
                <a:sym typeface="Century Gothic"/>
              </a:rPr>
              <a:t>M</a:t>
            </a:r>
            <a:r>
              <a:rPr b="1" lang="en" sz="1800">
                <a:solidFill>
                  <a:srgbClr val="FFFFFF"/>
                </a:solidFill>
                <a:latin typeface="Century Gothic"/>
                <a:ea typeface="Century Gothic"/>
                <a:cs typeface="Century Gothic"/>
                <a:sym typeface="Century Gothic"/>
              </a:rPr>
              <a:t>B</a:t>
            </a:r>
            <a:r>
              <a:rPr b="1" i="0" lang="en" sz="1800" u="none" cap="none" strike="noStrike">
                <a:solidFill>
                  <a:srgbClr val="FFFFFF"/>
                </a:solidFill>
                <a:latin typeface="Century Gothic"/>
                <a:ea typeface="Century Gothic"/>
                <a:cs typeface="Century Gothic"/>
                <a:sym typeface="Century Gothic"/>
              </a:rPr>
              <a:t>DART.org</a:t>
            </a:r>
            <a:endParaRPr b="0" i="0" sz="1400" u="none" cap="none" strike="noStrike">
              <a:solidFill>
                <a:srgbClr val="000000"/>
              </a:solidFill>
              <a:latin typeface="Arial"/>
              <a:ea typeface="Arial"/>
              <a:cs typeface="Arial"/>
              <a:sym typeface="Arial"/>
            </a:endParaRPr>
          </a:p>
        </p:txBody>
      </p:sp>
      <p:pic>
        <p:nvPicPr>
          <p:cNvPr id="74" name="Google Shape;74;p17"/>
          <p:cNvPicPr preferRelativeResize="0"/>
          <p:nvPr/>
        </p:nvPicPr>
        <p:blipFill>
          <a:blip r:embed="rId4">
            <a:alphaModFix/>
          </a:blip>
          <a:stretch>
            <a:fillRect/>
          </a:stretch>
        </p:blipFill>
        <p:spPr>
          <a:xfrm>
            <a:off x="6677113" y="4567960"/>
            <a:ext cx="1529824" cy="355520"/>
          </a:xfrm>
          <a:prstGeom prst="rect">
            <a:avLst/>
          </a:prstGeom>
          <a:noFill/>
          <a:ln>
            <a:noFill/>
          </a:ln>
        </p:spPr>
      </p:pic>
      <p:pic>
        <p:nvPicPr>
          <p:cNvPr id="75" name="Google Shape;75;p17"/>
          <p:cNvPicPr preferRelativeResize="0"/>
          <p:nvPr/>
        </p:nvPicPr>
        <p:blipFill rotWithShape="1">
          <a:blip r:embed="rId5">
            <a:alphaModFix/>
          </a:blip>
          <a:srcRect b="0" l="0" r="0" t="0"/>
          <a:stretch/>
        </p:blipFill>
        <p:spPr>
          <a:xfrm>
            <a:off x="1193275" y="292150"/>
            <a:ext cx="7184448" cy="4041249"/>
          </a:xfrm>
          <a:prstGeom prst="rect">
            <a:avLst/>
          </a:prstGeom>
          <a:noFill/>
          <a:ln>
            <a:noFill/>
          </a:ln>
        </p:spPr>
      </p:pic>
      <p:sp>
        <p:nvSpPr>
          <p:cNvPr id="76" name="Google Shape;76;p17"/>
          <p:cNvSpPr/>
          <p:nvPr/>
        </p:nvSpPr>
        <p:spPr>
          <a:xfrm>
            <a:off x="3025600" y="2479300"/>
            <a:ext cx="3546600" cy="705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California Coastal Transportation Aerial Support for Community Resiliency (CC-TASCR) SMART Grant Proposal</a:t>
            </a:r>
            <a:endParaRPr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6"/>
          <p:cNvPicPr preferRelativeResize="0"/>
          <p:nvPr/>
        </p:nvPicPr>
        <p:blipFill rotWithShape="1">
          <a:blip r:embed="rId3">
            <a:alphaModFix/>
          </a:blip>
          <a:srcRect b="0" l="0" r="0" t="0"/>
          <a:stretch/>
        </p:blipFill>
        <p:spPr>
          <a:xfrm>
            <a:off x="0" y="0"/>
            <a:ext cx="9144003" cy="5143501"/>
          </a:xfrm>
          <a:prstGeom prst="rect">
            <a:avLst/>
          </a:prstGeom>
          <a:noFill/>
          <a:ln>
            <a:noFill/>
          </a:ln>
        </p:spPr>
      </p:pic>
      <p:pic>
        <p:nvPicPr>
          <p:cNvPr id="204" name="Google Shape;204;p26"/>
          <p:cNvPicPr preferRelativeResize="0"/>
          <p:nvPr/>
        </p:nvPicPr>
        <p:blipFill rotWithShape="1">
          <a:blip r:embed="rId3">
            <a:alphaModFix/>
          </a:blip>
          <a:srcRect b="12640" l="58727" r="12499" t="0"/>
          <a:stretch/>
        </p:blipFill>
        <p:spPr>
          <a:xfrm>
            <a:off x="5522750" y="0"/>
            <a:ext cx="3621248" cy="3983250"/>
          </a:xfrm>
          <a:prstGeom prst="rect">
            <a:avLst/>
          </a:prstGeom>
          <a:noFill/>
          <a:ln>
            <a:noFill/>
          </a:ln>
        </p:spPr>
      </p:pic>
      <p:pic>
        <p:nvPicPr>
          <p:cNvPr id="205" name="Google Shape;205;p26"/>
          <p:cNvPicPr preferRelativeResize="0"/>
          <p:nvPr/>
        </p:nvPicPr>
        <p:blipFill>
          <a:blip r:embed="rId4">
            <a:alphaModFix/>
          </a:blip>
          <a:stretch>
            <a:fillRect/>
          </a:stretch>
        </p:blipFill>
        <p:spPr>
          <a:xfrm>
            <a:off x="5372200" y="295773"/>
            <a:ext cx="1529824" cy="355520"/>
          </a:xfrm>
          <a:prstGeom prst="rect">
            <a:avLst/>
          </a:prstGeom>
          <a:noFill/>
          <a:ln>
            <a:noFill/>
          </a:ln>
        </p:spPr>
      </p:pic>
      <p:sp>
        <p:nvSpPr>
          <p:cNvPr id="206" name="Google Shape;206;p26"/>
          <p:cNvSpPr txBox="1"/>
          <p:nvPr>
            <p:ph type="title"/>
          </p:nvPr>
        </p:nvSpPr>
        <p:spPr>
          <a:xfrm>
            <a:off x="6957975" y="187325"/>
            <a:ext cx="636600" cy="6231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000">
                <a:solidFill>
                  <a:srgbClr val="B7B7B7"/>
                </a:solidFill>
                <a:latin typeface="Century Gothic"/>
                <a:ea typeface="Century Gothic"/>
                <a:cs typeface="Century Gothic"/>
                <a:sym typeface="Century Gothic"/>
              </a:rPr>
              <a:t>&amp;</a:t>
            </a:r>
            <a:endParaRPr b="1" sz="3000">
              <a:solidFill>
                <a:srgbClr val="B7B7B7"/>
              </a:solidFill>
              <a:latin typeface="Century Gothic"/>
              <a:ea typeface="Century Gothic"/>
              <a:cs typeface="Century Gothic"/>
              <a:sym typeface="Century Gothic"/>
            </a:endParaRPr>
          </a:p>
        </p:txBody>
      </p:sp>
      <p:sp>
        <p:nvSpPr>
          <p:cNvPr id="207" name="Google Shape;207;p26"/>
          <p:cNvSpPr/>
          <p:nvPr/>
        </p:nvSpPr>
        <p:spPr>
          <a:xfrm>
            <a:off x="5240250" y="282175"/>
            <a:ext cx="2192700" cy="491700"/>
          </a:xfrm>
          <a:prstGeom prst="rect">
            <a:avLst/>
          </a:prstGeom>
          <a:solidFill>
            <a:srgbClr val="273D90"/>
          </a:solidFill>
          <a:ln cap="flat" cmpd="sng" w="9525">
            <a:solidFill>
              <a:srgbClr val="273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8" name="Google Shape;208;p26"/>
          <p:cNvPicPr preferRelativeResize="0"/>
          <p:nvPr/>
        </p:nvPicPr>
        <p:blipFill>
          <a:blip r:embed="rId5">
            <a:alphaModFix/>
          </a:blip>
          <a:stretch>
            <a:fillRect/>
          </a:stretch>
        </p:blipFill>
        <p:spPr>
          <a:xfrm>
            <a:off x="6799500" y="277401"/>
            <a:ext cx="2126925" cy="491700"/>
          </a:xfrm>
          <a:prstGeom prst="rect">
            <a:avLst/>
          </a:prstGeom>
          <a:noFill/>
          <a:ln>
            <a:noFill/>
          </a:ln>
        </p:spPr>
      </p:pic>
      <p:pic>
        <p:nvPicPr>
          <p:cNvPr id="209" name="Google Shape;209;p26"/>
          <p:cNvPicPr preferRelativeResize="0"/>
          <p:nvPr/>
        </p:nvPicPr>
        <p:blipFill rotWithShape="1">
          <a:blip r:embed="rId6">
            <a:alphaModFix/>
          </a:blip>
          <a:srcRect b="0" l="0" r="0" t="0"/>
          <a:stretch/>
        </p:blipFill>
        <p:spPr>
          <a:xfrm>
            <a:off x="828081" y="390125"/>
            <a:ext cx="3977392" cy="3983252"/>
          </a:xfrm>
          <a:prstGeom prst="rect">
            <a:avLst/>
          </a:prstGeom>
          <a:noFill/>
          <a:ln>
            <a:noFill/>
          </a:ln>
          <a:effectLst>
            <a:outerShdw blurRad="57150" rotWithShape="0" algn="bl" dir="5400000" dist="19050">
              <a:srgbClr val="000000">
                <a:alpha val="50000"/>
              </a:srgbClr>
            </a:outerShdw>
          </a:effectLst>
        </p:spPr>
      </p:pic>
      <p:sp>
        <p:nvSpPr>
          <p:cNvPr id="210" name="Google Shape;210;p26"/>
          <p:cNvSpPr txBox="1"/>
          <p:nvPr/>
        </p:nvSpPr>
        <p:spPr>
          <a:xfrm>
            <a:off x="4961900" y="1285525"/>
            <a:ext cx="3621300" cy="1513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800">
                <a:solidFill>
                  <a:schemeClr val="lt1"/>
                </a:solidFill>
                <a:latin typeface="Century Gothic"/>
                <a:ea typeface="Century Gothic"/>
                <a:cs typeface="Century Gothic"/>
                <a:sym typeface="Century Gothic"/>
              </a:rPr>
              <a:t>Thank You!</a:t>
            </a:r>
            <a:endParaRPr b="1" sz="3800">
              <a:solidFill>
                <a:schemeClr val="lt1"/>
              </a:solidFill>
              <a:latin typeface="Century Gothic"/>
              <a:ea typeface="Century Gothic"/>
              <a:cs typeface="Century Gothic"/>
              <a:sym typeface="Century Gothic"/>
            </a:endParaRPr>
          </a:p>
          <a:p>
            <a:pPr indent="0" lvl="0" marL="0" rtl="0" algn="ctr">
              <a:spcBef>
                <a:spcPts val="1000"/>
              </a:spcBef>
              <a:spcAft>
                <a:spcPts val="0"/>
              </a:spcAft>
              <a:buNone/>
            </a:pPr>
            <a:r>
              <a:rPr b="1" lang="en" sz="2000">
                <a:solidFill>
                  <a:schemeClr val="lt1"/>
                </a:solidFill>
                <a:latin typeface="Century Gothic"/>
                <a:ea typeface="Century Gothic"/>
                <a:cs typeface="Century Gothic"/>
                <a:sym typeface="Century Gothic"/>
              </a:rPr>
              <a:t>Josh Metz</a:t>
            </a:r>
            <a:endParaRPr b="1" sz="2000">
              <a:solidFill>
                <a:schemeClr val="lt1"/>
              </a:solidFill>
              <a:latin typeface="Century Gothic"/>
              <a:ea typeface="Century Gothic"/>
              <a:cs typeface="Century Gothic"/>
              <a:sym typeface="Century Gothic"/>
            </a:endParaRPr>
          </a:p>
          <a:p>
            <a:pPr indent="0" lvl="0" marL="0" rtl="0" algn="ctr">
              <a:spcBef>
                <a:spcPts val="0"/>
              </a:spcBef>
              <a:spcAft>
                <a:spcPts val="1000"/>
              </a:spcAft>
              <a:buNone/>
            </a:pPr>
            <a:r>
              <a:rPr b="1" lang="en" sz="2000" u="sng">
                <a:solidFill>
                  <a:schemeClr val="hlink"/>
                </a:solidFill>
                <a:latin typeface="Century Gothic"/>
                <a:ea typeface="Century Gothic"/>
                <a:cs typeface="Century Gothic"/>
                <a:sym typeface="Century Gothic"/>
                <a:hlinkClick r:id="rId7"/>
              </a:rPr>
              <a:t>josh@montereybaydart.org</a:t>
            </a:r>
            <a:endParaRPr b="1" sz="2000">
              <a:solidFill>
                <a:schemeClr val="lt1"/>
              </a:solidFill>
              <a:latin typeface="Century Gothic"/>
              <a:ea typeface="Century Gothic"/>
              <a:cs typeface="Century Gothic"/>
              <a:sym typeface="Century Gothic"/>
            </a:endParaRPr>
          </a:p>
        </p:txBody>
      </p:sp>
      <p:sp>
        <p:nvSpPr>
          <p:cNvPr id="211" name="Google Shape;211;p26"/>
          <p:cNvSpPr txBox="1"/>
          <p:nvPr/>
        </p:nvSpPr>
        <p:spPr>
          <a:xfrm>
            <a:off x="5305113" y="3547925"/>
            <a:ext cx="3621300" cy="728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sz="2200">
                <a:solidFill>
                  <a:schemeClr val="lt1"/>
                </a:solidFill>
                <a:latin typeface="Century Gothic"/>
                <a:ea typeface="Century Gothic"/>
                <a:cs typeface="Century Gothic"/>
                <a:sym typeface="Century Gothic"/>
              </a:rPr>
              <a:t>MBDART.org</a:t>
            </a:r>
            <a:endParaRPr b="1" sz="2200">
              <a:solidFill>
                <a:schemeClr val="lt1"/>
              </a:solidFill>
              <a:latin typeface="Century Gothic"/>
              <a:ea typeface="Century Gothic"/>
              <a:cs typeface="Century Gothic"/>
              <a:sym typeface="Century Gothic"/>
            </a:endParaRPr>
          </a:p>
        </p:txBody>
      </p:sp>
      <p:pic>
        <p:nvPicPr>
          <p:cNvPr id="212" name="Google Shape;212;p26"/>
          <p:cNvPicPr preferRelativeResize="0"/>
          <p:nvPr/>
        </p:nvPicPr>
        <p:blipFill>
          <a:blip r:embed="rId8">
            <a:alphaModFix/>
          </a:blip>
          <a:stretch>
            <a:fillRect/>
          </a:stretch>
        </p:blipFill>
        <p:spPr>
          <a:xfrm>
            <a:off x="5115826" y="3433275"/>
            <a:ext cx="965950" cy="965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6" name="Shape 216"/>
        <p:cNvGrpSpPr/>
        <p:nvPr/>
      </p:nvGrpSpPr>
      <p:grpSpPr>
        <a:xfrm>
          <a:off x="0" y="0"/>
          <a:ext cx="0" cy="0"/>
          <a:chOff x="0" y="0"/>
          <a:chExt cx="0" cy="0"/>
        </a:xfrm>
      </p:grpSpPr>
      <p:pic>
        <p:nvPicPr>
          <p:cNvPr id="217" name="Google Shape;217;p27"/>
          <p:cNvPicPr preferRelativeResize="0"/>
          <p:nvPr/>
        </p:nvPicPr>
        <p:blipFill rotWithShape="1">
          <a:blip r:embed="rId3">
            <a:alphaModFix/>
          </a:blip>
          <a:srcRect b="0" l="0" r="39827" t="0"/>
          <a:stretch/>
        </p:blipFill>
        <p:spPr>
          <a:xfrm>
            <a:off x="0" y="0"/>
            <a:ext cx="5502300" cy="5143499"/>
          </a:xfrm>
          <a:prstGeom prst="rect">
            <a:avLst/>
          </a:prstGeom>
          <a:noFill/>
          <a:ln>
            <a:noFill/>
          </a:ln>
        </p:spPr>
      </p:pic>
      <p:sp>
        <p:nvSpPr>
          <p:cNvPr id="218" name="Google Shape;218;p27"/>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27"/>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220" name="Google Shape;220;p27"/>
          <p:cNvSpPr txBox="1"/>
          <p:nvPr/>
        </p:nvSpPr>
        <p:spPr>
          <a:xfrm>
            <a:off x="839550" y="-47387"/>
            <a:ext cx="7464900" cy="99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sz="3200">
                <a:solidFill>
                  <a:srgbClr val="283995"/>
                </a:solidFill>
                <a:latin typeface="Century Gothic"/>
                <a:ea typeface="Century Gothic"/>
                <a:cs typeface="Century Gothic"/>
                <a:sym typeface="Century Gothic"/>
              </a:rPr>
              <a:t>Budget Summary</a:t>
            </a:r>
            <a:endParaRPr b="1" sz="3200">
              <a:solidFill>
                <a:srgbClr val="283995"/>
              </a:solidFill>
              <a:latin typeface="Century Gothic"/>
              <a:ea typeface="Century Gothic"/>
              <a:cs typeface="Century Gothic"/>
              <a:sym typeface="Century Gothic"/>
            </a:endParaRPr>
          </a:p>
        </p:txBody>
      </p:sp>
      <p:graphicFrame>
        <p:nvGraphicFramePr>
          <p:cNvPr id="221" name="Google Shape;221;p27"/>
          <p:cNvGraphicFramePr/>
          <p:nvPr/>
        </p:nvGraphicFramePr>
        <p:xfrm>
          <a:off x="839538" y="1226188"/>
          <a:ext cx="3000000" cy="3000000"/>
        </p:xfrm>
        <a:graphic>
          <a:graphicData uri="http://schemas.openxmlformats.org/drawingml/2006/table">
            <a:tbl>
              <a:tblPr>
                <a:noFill/>
                <a:tableStyleId>{82BC6172-1B2F-4388-97C7-2711466D3E46}</a:tableStyleId>
              </a:tblPr>
              <a:tblGrid>
                <a:gridCol w="1066225"/>
                <a:gridCol w="2292175"/>
                <a:gridCol w="1656425"/>
              </a:tblGrid>
              <a:tr h="375125">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Direct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Transportation Agency for Monterey County</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$236,424</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2375">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Contractor</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Monterey Bay DART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$297,756</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3925">
                <a:tc rowSpan="7">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Subcontractor</a:t>
                      </a:r>
                      <a:endParaRPr sz="10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Monterey Department of Emergency Management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$100,100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6325">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University of California Santa Cruz</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$37,680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6325">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University</a:t>
                      </a:r>
                      <a:r>
                        <a:rPr lang="en" sz="1000">
                          <a:latin typeface="Century Gothic"/>
                          <a:ea typeface="Century Gothic"/>
                          <a:cs typeface="Century Gothic"/>
                          <a:sym typeface="Century Gothic"/>
                        </a:rPr>
                        <a:t> of Alaska Fairbanks</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$89,929</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6325">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ATA Aviation</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$301,144</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6325">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Airspace Integration</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$248,342</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6325">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Aloft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$60,400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7575">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OneSky</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$96,180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22" name="Google Shape;222;p27"/>
          <p:cNvGraphicFramePr/>
          <p:nvPr/>
        </p:nvGraphicFramePr>
        <p:xfrm>
          <a:off x="6071513" y="1416700"/>
          <a:ext cx="3000000" cy="3000000"/>
        </p:xfrm>
        <a:graphic>
          <a:graphicData uri="http://schemas.openxmlformats.org/drawingml/2006/table">
            <a:tbl>
              <a:tblPr>
                <a:noFill/>
                <a:tableStyleId>{82BC6172-1B2F-4388-97C7-2711466D3E46}</a:tableStyleId>
              </a:tblPr>
              <a:tblGrid>
                <a:gridCol w="941825"/>
                <a:gridCol w="959225"/>
                <a:gridCol w="937625"/>
              </a:tblGrid>
              <a:tr h="299475">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Supplies</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Supplies</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$29,750</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5550">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Equipment</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Sensor Equipment Purchased</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$298,000</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5550">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Contractual</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Sensor Equipment Leased</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$283,450</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23" name="Google Shape;223;p27"/>
          <p:cNvGraphicFramePr/>
          <p:nvPr/>
        </p:nvGraphicFramePr>
        <p:xfrm>
          <a:off x="2193638" y="3786438"/>
          <a:ext cx="3000000" cy="3000000"/>
        </p:xfrm>
        <a:graphic>
          <a:graphicData uri="http://schemas.openxmlformats.org/drawingml/2006/table">
            <a:tbl>
              <a:tblPr>
                <a:noFill/>
                <a:tableStyleId>{82BC6172-1B2F-4388-97C7-2711466D3E46}</a:tableStyleId>
              </a:tblPr>
              <a:tblGrid>
                <a:gridCol w="1524725"/>
                <a:gridCol w="2929200"/>
                <a:gridCol w="1115750"/>
              </a:tblGrid>
              <a:tr h="223125">
                <a:tc>
                  <a:txBody>
                    <a:bodyPr/>
                    <a:lstStyle/>
                    <a:p>
                      <a:pPr indent="0" lvl="0" marL="0" rtl="0" algn="l">
                        <a:lnSpc>
                          <a:spcPct val="115000"/>
                        </a:lnSpc>
                        <a:spcBef>
                          <a:spcPts val="0"/>
                        </a:spcBef>
                        <a:spcAft>
                          <a:spcPts val="0"/>
                        </a:spcAft>
                        <a:buNone/>
                      </a:pPr>
                      <a:r>
                        <a:rPr b="1" lang="en" sz="1000">
                          <a:latin typeface="Century Gothic"/>
                          <a:ea typeface="Century Gothic"/>
                          <a:cs typeface="Century Gothic"/>
                          <a:sym typeface="Century Gothic"/>
                        </a:rPr>
                        <a:t>Total</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l">
                        <a:lnSpc>
                          <a:spcPct val="115000"/>
                        </a:lnSpc>
                        <a:spcBef>
                          <a:spcPts val="0"/>
                        </a:spcBef>
                        <a:spcAft>
                          <a:spcPts val="0"/>
                        </a:spcAft>
                        <a:buNone/>
                      </a:pPr>
                      <a:r>
                        <a:rPr b="1" lang="en" sz="1000">
                          <a:latin typeface="Century Gothic"/>
                          <a:ea typeface="Century Gothic"/>
                          <a:cs typeface="Century Gothic"/>
                          <a:sym typeface="Century Gothic"/>
                        </a:rPr>
                        <a:t>Project Total Funding Required</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l">
                        <a:lnSpc>
                          <a:spcPct val="115000"/>
                        </a:lnSpc>
                        <a:spcBef>
                          <a:spcPts val="0"/>
                        </a:spcBef>
                        <a:spcAft>
                          <a:spcPts val="0"/>
                        </a:spcAft>
                        <a:buNone/>
                      </a:pPr>
                      <a:r>
                        <a:rPr b="1" lang="en" sz="1000">
                          <a:latin typeface="Century Gothic"/>
                          <a:ea typeface="Century Gothic"/>
                          <a:cs typeface="Century Gothic"/>
                          <a:sym typeface="Century Gothic"/>
                        </a:rPr>
                        <a:t>$2,079,154</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r>
              <a:tr h="405700">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Total</a:t>
                      </a:r>
                      <a:endParaRPr sz="10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Partner Committed Match</a:t>
                      </a:r>
                      <a:endParaRPr sz="10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$153,700</a:t>
                      </a:r>
                      <a:endParaRPr sz="10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3125">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Total</a:t>
                      </a:r>
                      <a:endParaRPr sz="10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Federal Funding Request</a:t>
                      </a:r>
                      <a:endParaRPr sz="10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$1,925,454</a:t>
                      </a:r>
                      <a:endParaRPr sz="10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24" name="Google Shape;224;p27"/>
          <p:cNvGraphicFramePr/>
          <p:nvPr/>
        </p:nvGraphicFramePr>
        <p:xfrm>
          <a:off x="839538" y="807088"/>
          <a:ext cx="3000000" cy="3000000"/>
        </p:xfrm>
        <a:graphic>
          <a:graphicData uri="http://schemas.openxmlformats.org/drawingml/2006/table">
            <a:tbl>
              <a:tblPr>
                <a:noFill/>
                <a:tableStyleId>{82BC6172-1B2F-4388-97C7-2711466D3E46}</a:tableStyleId>
              </a:tblPr>
              <a:tblGrid>
                <a:gridCol w="1066225"/>
                <a:gridCol w="2292175"/>
                <a:gridCol w="1656425"/>
              </a:tblGrid>
              <a:tr h="412650">
                <a:tc>
                  <a:txBody>
                    <a:bodyPr/>
                    <a:lstStyle/>
                    <a:p>
                      <a:pPr indent="0" lvl="0" marL="0" rtl="0" algn="l">
                        <a:lnSpc>
                          <a:spcPct val="115000"/>
                        </a:lnSpc>
                        <a:spcBef>
                          <a:spcPts val="0"/>
                        </a:spcBef>
                        <a:spcAft>
                          <a:spcPts val="0"/>
                        </a:spcAft>
                        <a:buNone/>
                      </a:pPr>
                      <a:r>
                        <a:rPr b="1" lang="en" sz="1100">
                          <a:latin typeface="Century Gothic"/>
                          <a:ea typeface="Century Gothic"/>
                          <a:cs typeface="Century Gothic"/>
                          <a:sym typeface="Century Gothic"/>
                        </a:rPr>
                        <a:t>Type</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c>
                  <a:txBody>
                    <a:bodyPr/>
                    <a:lstStyle/>
                    <a:p>
                      <a:pPr indent="0" lvl="0" marL="0" rtl="0" algn="ctr">
                        <a:lnSpc>
                          <a:spcPct val="115000"/>
                        </a:lnSpc>
                        <a:spcBef>
                          <a:spcPts val="0"/>
                        </a:spcBef>
                        <a:spcAft>
                          <a:spcPts val="0"/>
                        </a:spcAft>
                        <a:buNone/>
                      </a:pPr>
                      <a:r>
                        <a:rPr b="1" lang="en" sz="1100">
                          <a:latin typeface="Century Gothic"/>
                          <a:ea typeface="Century Gothic"/>
                          <a:cs typeface="Century Gothic"/>
                          <a:sym typeface="Century Gothic"/>
                        </a:rPr>
                        <a:t>Participant / Category</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c>
                  <a:txBody>
                    <a:bodyPr/>
                    <a:lstStyle/>
                    <a:p>
                      <a:pPr indent="0" lvl="0" marL="0" rtl="0" algn="l">
                        <a:lnSpc>
                          <a:spcPct val="115000"/>
                        </a:lnSpc>
                        <a:spcBef>
                          <a:spcPts val="0"/>
                        </a:spcBef>
                        <a:spcAft>
                          <a:spcPts val="0"/>
                        </a:spcAft>
                        <a:buNone/>
                      </a:pPr>
                      <a:r>
                        <a:rPr b="1" lang="en" sz="1100">
                          <a:latin typeface="Century Gothic"/>
                          <a:ea typeface="Century Gothic"/>
                          <a:cs typeface="Century Gothic"/>
                          <a:sym typeface="Century Gothic"/>
                        </a:rPr>
                        <a:t>Project Funding Required</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r>
            </a:tbl>
          </a:graphicData>
        </a:graphic>
      </p:graphicFrame>
      <p:graphicFrame>
        <p:nvGraphicFramePr>
          <p:cNvPr id="225" name="Google Shape;225;p27"/>
          <p:cNvGraphicFramePr/>
          <p:nvPr/>
        </p:nvGraphicFramePr>
        <p:xfrm>
          <a:off x="6071513" y="807088"/>
          <a:ext cx="3000000" cy="3000000"/>
        </p:xfrm>
        <a:graphic>
          <a:graphicData uri="http://schemas.openxmlformats.org/drawingml/2006/table">
            <a:tbl>
              <a:tblPr>
                <a:noFill/>
                <a:tableStyleId>{82BC6172-1B2F-4388-97C7-2711466D3E46}</a:tableStyleId>
              </a:tblPr>
              <a:tblGrid>
                <a:gridCol w="941825"/>
                <a:gridCol w="959225"/>
                <a:gridCol w="937625"/>
              </a:tblGrid>
              <a:tr h="412650">
                <a:tc>
                  <a:txBody>
                    <a:bodyPr/>
                    <a:lstStyle/>
                    <a:p>
                      <a:pPr indent="0" lvl="0" marL="0" rtl="0" algn="l">
                        <a:lnSpc>
                          <a:spcPct val="115000"/>
                        </a:lnSpc>
                        <a:spcBef>
                          <a:spcPts val="0"/>
                        </a:spcBef>
                        <a:spcAft>
                          <a:spcPts val="0"/>
                        </a:spcAft>
                        <a:buNone/>
                      </a:pPr>
                      <a:r>
                        <a:rPr b="1" lang="en" sz="1100">
                          <a:latin typeface="Century Gothic"/>
                          <a:ea typeface="Century Gothic"/>
                          <a:cs typeface="Century Gothic"/>
                          <a:sym typeface="Century Gothic"/>
                        </a:rPr>
                        <a:t>Type</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c>
                  <a:txBody>
                    <a:bodyPr/>
                    <a:lstStyle/>
                    <a:p>
                      <a:pPr indent="0" lvl="0" marL="0" rtl="0" algn="ctr">
                        <a:lnSpc>
                          <a:spcPct val="115000"/>
                        </a:lnSpc>
                        <a:spcBef>
                          <a:spcPts val="0"/>
                        </a:spcBef>
                        <a:spcAft>
                          <a:spcPts val="0"/>
                        </a:spcAft>
                        <a:buNone/>
                      </a:pPr>
                      <a:r>
                        <a:rPr b="1" lang="en" sz="1100">
                          <a:latin typeface="Century Gothic"/>
                          <a:ea typeface="Century Gothic"/>
                          <a:cs typeface="Century Gothic"/>
                          <a:sym typeface="Century Gothic"/>
                        </a:rPr>
                        <a:t>Participant / Category</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c>
                  <a:txBody>
                    <a:bodyPr/>
                    <a:lstStyle/>
                    <a:p>
                      <a:pPr indent="0" lvl="0" marL="0" rtl="0" algn="l">
                        <a:lnSpc>
                          <a:spcPct val="115000"/>
                        </a:lnSpc>
                        <a:spcBef>
                          <a:spcPts val="0"/>
                        </a:spcBef>
                        <a:spcAft>
                          <a:spcPts val="0"/>
                        </a:spcAft>
                        <a:buNone/>
                      </a:pPr>
                      <a:r>
                        <a:rPr b="1" lang="en" sz="1100">
                          <a:latin typeface="Century Gothic"/>
                          <a:ea typeface="Century Gothic"/>
                          <a:cs typeface="Century Gothic"/>
                          <a:sym typeface="Century Gothic"/>
                        </a:rPr>
                        <a:t>Project Funding Required</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9" name="Shape 229"/>
        <p:cNvGrpSpPr/>
        <p:nvPr/>
      </p:nvGrpSpPr>
      <p:grpSpPr>
        <a:xfrm>
          <a:off x="0" y="0"/>
          <a:ext cx="0" cy="0"/>
          <a:chOff x="0" y="0"/>
          <a:chExt cx="0" cy="0"/>
        </a:xfrm>
      </p:grpSpPr>
      <p:pic>
        <p:nvPicPr>
          <p:cNvPr id="230" name="Google Shape;230;p28"/>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231" name="Google Shape;231;p28"/>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28"/>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233" name="Google Shape;233;p28"/>
          <p:cNvSpPr txBox="1"/>
          <p:nvPr/>
        </p:nvSpPr>
        <p:spPr>
          <a:xfrm>
            <a:off x="768650" y="180775"/>
            <a:ext cx="74649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200">
                <a:solidFill>
                  <a:srgbClr val="283995"/>
                </a:solidFill>
                <a:latin typeface="Century Gothic"/>
                <a:ea typeface="Century Gothic"/>
                <a:cs typeface="Century Gothic"/>
                <a:sym typeface="Century Gothic"/>
              </a:rPr>
              <a:t>Requested Motion</a:t>
            </a:r>
            <a:endParaRPr b="1" sz="3200">
              <a:solidFill>
                <a:srgbClr val="283995"/>
              </a:solidFill>
              <a:latin typeface="Century Gothic"/>
              <a:ea typeface="Century Gothic"/>
              <a:cs typeface="Century Gothic"/>
              <a:sym typeface="Century Gothic"/>
            </a:endParaRPr>
          </a:p>
        </p:txBody>
      </p:sp>
      <p:sp>
        <p:nvSpPr>
          <p:cNvPr id="234" name="Google Shape;234;p28"/>
          <p:cNvSpPr txBox="1"/>
          <p:nvPr/>
        </p:nvSpPr>
        <p:spPr>
          <a:xfrm>
            <a:off x="768650" y="1021000"/>
            <a:ext cx="8141700" cy="22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Century Gothic"/>
                <a:ea typeface="Century Gothic"/>
                <a:cs typeface="Century Gothic"/>
                <a:sym typeface="Century Gothic"/>
              </a:rPr>
              <a:t>Authorize TAMC Executive Director to submit the</a:t>
            </a:r>
            <a:r>
              <a:rPr b="1" lang="en" sz="2400">
                <a:solidFill>
                  <a:schemeClr val="dk1"/>
                </a:solidFill>
                <a:latin typeface="Century Gothic"/>
                <a:ea typeface="Century Gothic"/>
                <a:cs typeface="Century Gothic"/>
                <a:sym typeface="Century Gothic"/>
              </a:rPr>
              <a:t> </a:t>
            </a:r>
            <a:r>
              <a:rPr lang="en" sz="2400">
                <a:solidFill>
                  <a:schemeClr val="dk1"/>
                </a:solidFill>
                <a:latin typeface="Century Gothic"/>
                <a:ea typeface="Century Gothic"/>
                <a:cs typeface="Century Gothic"/>
                <a:sym typeface="Century Gothic"/>
              </a:rPr>
              <a:t>CC-TASCR SMART Grant Proposal and, if awarded complete necessary contracting for Project Implementation</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8" name="Shape 238"/>
        <p:cNvGrpSpPr/>
        <p:nvPr/>
      </p:nvGrpSpPr>
      <p:grpSpPr>
        <a:xfrm>
          <a:off x="0" y="0"/>
          <a:ext cx="0" cy="0"/>
          <a:chOff x="0" y="0"/>
          <a:chExt cx="0" cy="0"/>
        </a:xfrm>
      </p:grpSpPr>
      <p:pic>
        <p:nvPicPr>
          <p:cNvPr id="239" name="Google Shape;239;p29"/>
          <p:cNvPicPr preferRelativeResize="0"/>
          <p:nvPr/>
        </p:nvPicPr>
        <p:blipFill rotWithShape="1">
          <a:blip r:embed="rId3">
            <a:alphaModFix/>
          </a:blip>
          <a:srcRect b="0" l="0" r="0" t="0"/>
          <a:stretch/>
        </p:blipFill>
        <p:spPr>
          <a:xfrm>
            <a:off x="0" y="0"/>
            <a:ext cx="9144003" cy="5143501"/>
          </a:xfrm>
          <a:prstGeom prst="rect">
            <a:avLst/>
          </a:prstGeom>
          <a:noFill/>
          <a:ln>
            <a:noFill/>
          </a:ln>
        </p:spPr>
      </p:pic>
      <p:pic>
        <p:nvPicPr>
          <p:cNvPr id="240" name="Google Shape;240;p29"/>
          <p:cNvPicPr preferRelativeResize="0"/>
          <p:nvPr/>
        </p:nvPicPr>
        <p:blipFill rotWithShape="1">
          <a:blip r:embed="rId3">
            <a:alphaModFix/>
          </a:blip>
          <a:srcRect b="12640" l="58727" r="12499" t="0"/>
          <a:stretch/>
        </p:blipFill>
        <p:spPr>
          <a:xfrm>
            <a:off x="5522750" y="0"/>
            <a:ext cx="3621248" cy="5143499"/>
          </a:xfrm>
          <a:prstGeom prst="rect">
            <a:avLst/>
          </a:prstGeom>
          <a:noFill/>
          <a:ln>
            <a:noFill/>
          </a:ln>
        </p:spPr>
      </p:pic>
      <p:pic>
        <p:nvPicPr>
          <p:cNvPr id="241" name="Google Shape;241;p29"/>
          <p:cNvPicPr preferRelativeResize="0"/>
          <p:nvPr/>
        </p:nvPicPr>
        <p:blipFill>
          <a:blip r:embed="rId4">
            <a:alphaModFix/>
          </a:blip>
          <a:stretch>
            <a:fillRect/>
          </a:stretch>
        </p:blipFill>
        <p:spPr>
          <a:xfrm>
            <a:off x="5372200" y="295773"/>
            <a:ext cx="1529824" cy="355520"/>
          </a:xfrm>
          <a:prstGeom prst="rect">
            <a:avLst/>
          </a:prstGeom>
          <a:noFill/>
          <a:ln>
            <a:noFill/>
          </a:ln>
        </p:spPr>
      </p:pic>
      <p:sp>
        <p:nvSpPr>
          <p:cNvPr id="242" name="Google Shape;242;p29"/>
          <p:cNvSpPr txBox="1"/>
          <p:nvPr>
            <p:ph type="title"/>
          </p:nvPr>
        </p:nvSpPr>
        <p:spPr>
          <a:xfrm>
            <a:off x="6957975" y="187325"/>
            <a:ext cx="636600" cy="6231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000">
                <a:solidFill>
                  <a:srgbClr val="B7B7B7"/>
                </a:solidFill>
                <a:latin typeface="Century Gothic"/>
                <a:ea typeface="Century Gothic"/>
                <a:cs typeface="Century Gothic"/>
                <a:sym typeface="Century Gothic"/>
              </a:rPr>
              <a:t>&amp;</a:t>
            </a:r>
            <a:endParaRPr b="1" sz="3000">
              <a:solidFill>
                <a:srgbClr val="B7B7B7"/>
              </a:solidFill>
              <a:latin typeface="Century Gothic"/>
              <a:ea typeface="Century Gothic"/>
              <a:cs typeface="Century Gothic"/>
              <a:sym typeface="Century Gothic"/>
            </a:endParaRPr>
          </a:p>
        </p:txBody>
      </p:sp>
      <p:sp>
        <p:nvSpPr>
          <p:cNvPr id="243" name="Google Shape;243;p29"/>
          <p:cNvSpPr txBox="1"/>
          <p:nvPr/>
        </p:nvSpPr>
        <p:spPr>
          <a:xfrm>
            <a:off x="721625" y="27950"/>
            <a:ext cx="75612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500">
                <a:solidFill>
                  <a:schemeClr val="lt1"/>
                </a:solidFill>
                <a:latin typeface="Century Gothic"/>
                <a:ea typeface="Century Gothic"/>
                <a:cs typeface="Century Gothic"/>
                <a:sym typeface="Century Gothic"/>
              </a:rPr>
              <a:t>Vision</a:t>
            </a:r>
            <a:endParaRPr b="1" sz="3500">
              <a:solidFill>
                <a:schemeClr val="lt1"/>
              </a:solidFill>
              <a:latin typeface="Century Gothic"/>
              <a:ea typeface="Century Gothic"/>
              <a:cs typeface="Century Gothic"/>
              <a:sym typeface="Century Gothic"/>
            </a:endParaRPr>
          </a:p>
        </p:txBody>
      </p:sp>
      <p:grpSp>
        <p:nvGrpSpPr>
          <p:cNvPr id="244" name="Google Shape;244;p29"/>
          <p:cNvGrpSpPr/>
          <p:nvPr/>
        </p:nvGrpSpPr>
        <p:grpSpPr>
          <a:xfrm>
            <a:off x="4648826" y="1155613"/>
            <a:ext cx="2024399" cy="1744425"/>
            <a:chOff x="6692876" y="912938"/>
            <a:chExt cx="2024399" cy="1744425"/>
          </a:xfrm>
        </p:grpSpPr>
        <p:sp>
          <p:nvSpPr>
            <p:cNvPr id="245" name="Google Shape;245;p29"/>
            <p:cNvSpPr/>
            <p:nvPr/>
          </p:nvSpPr>
          <p:spPr>
            <a:xfrm>
              <a:off x="6692876" y="912938"/>
              <a:ext cx="2022300" cy="344700"/>
            </a:xfrm>
            <a:prstGeom prst="roundRect">
              <a:avLst>
                <a:gd fmla="val 16667" name="adj"/>
              </a:avLst>
            </a:prstGeom>
            <a:solidFill>
              <a:srgbClr val="99CA3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 sz="1800" u="none" cap="none" strike="noStrike">
                  <a:solidFill>
                    <a:srgbClr val="FFFFFF"/>
                  </a:solidFill>
                  <a:latin typeface="Century Gothic"/>
                  <a:ea typeface="Century Gothic"/>
                  <a:cs typeface="Century Gothic"/>
                  <a:sym typeface="Century Gothic"/>
                </a:rPr>
                <a:t>Industry</a:t>
              </a:r>
              <a:endParaRPr b="0" i="0" sz="800" u="none" cap="none" strike="noStrike">
                <a:solidFill>
                  <a:srgbClr val="000000"/>
                </a:solidFill>
                <a:latin typeface="Arial"/>
                <a:ea typeface="Arial"/>
                <a:cs typeface="Arial"/>
                <a:sym typeface="Arial"/>
              </a:endParaRPr>
            </a:p>
          </p:txBody>
        </p:sp>
        <p:sp>
          <p:nvSpPr>
            <p:cNvPr id="246" name="Google Shape;246;p29"/>
            <p:cNvSpPr txBox="1"/>
            <p:nvPr/>
          </p:nvSpPr>
          <p:spPr>
            <a:xfrm>
              <a:off x="6843175" y="1318163"/>
              <a:ext cx="1874100" cy="1339200"/>
            </a:xfrm>
            <a:prstGeom prst="rect">
              <a:avLst/>
            </a:prstGeom>
            <a:noFill/>
            <a:ln>
              <a:noFill/>
            </a:ln>
          </p:spPr>
          <p:txBody>
            <a:bodyPr anchorCtr="0" anchor="t" bIns="91425" lIns="91425" spcFirstLastPara="1" rIns="91425" wrap="square" tIns="91425">
              <a:spAutoFit/>
            </a:bodyPr>
            <a:lstStyle/>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Companies</a:t>
              </a:r>
              <a:endParaRPr sz="900">
                <a:solidFill>
                  <a:schemeClr val="lt1"/>
                </a:solidFill>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Products</a:t>
              </a:r>
              <a:endParaRPr sz="900">
                <a:solidFill>
                  <a:schemeClr val="lt1"/>
                </a:solidFill>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Services</a:t>
              </a:r>
              <a:endParaRPr sz="900">
                <a:solidFill>
                  <a:schemeClr val="lt1"/>
                </a:solidFill>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Capital</a:t>
              </a:r>
              <a:endParaRPr sz="900">
                <a:solidFill>
                  <a:schemeClr val="lt1"/>
                </a:solidFill>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Entrepreneurs</a:t>
              </a:r>
              <a:endParaRPr sz="900">
                <a:solidFill>
                  <a:schemeClr val="lt1"/>
                </a:solidFill>
              </a:endParaRPr>
            </a:p>
          </p:txBody>
        </p:sp>
      </p:grpSp>
      <p:grpSp>
        <p:nvGrpSpPr>
          <p:cNvPr id="247" name="Google Shape;247;p29"/>
          <p:cNvGrpSpPr/>
          <p:nvPr/>
        </p:nvGrpSpPr>
        <p:grpSpPr>
          <a:xfrm>
            <a:off x="6902025" y="1144138"/>
            <a:ext cx="2024388" cy="1504575"/>
            <a:chOff x="6859050" y="1018550"/>
            <a:chExt cx="2024388" cy="1504575"/>
          </a:xfrm>
        </p:grpSpPr>
        <p:sp>
          <p:nvSpPr>
            <p:cNvPr id="248" name="Google Shape;248;p29"/>
            <p:cNvSpPr/>
            <p:nvPr/>
          </p:nvSpPr>
          <p:spPr>
            <a:xfrm>
              <a:off x="6859050" y="1018550"/>
              <a:ext cx="2022300" cy="355500"/>
            </a:xfrm>
            <a:prstGeom prst="roundRect">
              <a:avLst>
                <a:gd fmla="val 16667" name="adj"/>
              </a:avLst>
            </a:prstGeom>
            <a:solidFill>
              <a:srgbClr val="F4AE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 sz="1800" u="none" cap="none" strike="noStrike">
                  <a:solidFill>
                    <a:srgbClr val="FFFFFF"/>
                  </a:solidFill>
                  <a:latin typeface="Century Gothic"/>
                  <a:ea typeface="Century Gothic"/>
                  <a:cs typeface="Century Gothic"/>
                  <a:sym typeface="Century Gothic"/>
                </a:rPr>
                <a:t>Government</a:t>
              </a:r>
              <a:endParaRPr b="0" i="0" sz="800" u="none" cap="none" strike="noStrike">
                <a:solidFill>
                  <a:srgbClr val="000000"/>
                </a:solidFill>
                <a:latin typeface="Arial"/>
                <a:ea typeface="Arial"/>
                <a:cs typeface="Arial"/>
                <a:sym typeface="Arial"/>
              </a:endParaRPr>
            </a:p>
          </p:txBody>
        </p:sp>
        <p:sp>
          <p:nvSpPr>
            <p:cNvPr id="249" name="Google Shape;249;p29"/>
            <p:cNvSpPr txBox="1"/>
            <p:nvPr/>
          </p:nvSpPr>
          <p:spPr>
            <a:xfrm>
              <a:off x="7009338" y="1414925"/>
              <a:ext cx="1874100" cy="1108200"/>
            </a:xfrm>
            <a:prstGeom prst="rect">
              <a:avLst/>
            </a:prstGeom>
            <a:noFill/>
            <a:ln>
              <a:noFill/>
            </a:ln>
          </p:spPr>
          <p:txBody>
            <a:bodyPr anchorCtr="0" anchor="t" bIns="91425" lIns="91425" spcFirstLastPara="1" rIns="91425" wrap="square" tIns="91425">
              <a:spAutoFit/>
            </a:bodyPr>
            <a:lstStyle/>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Policy</a:t>
              </a:r>
              <a:endParaRPr sz="1500">
                <a:solidFill>
                  <a:schemeClr val="lt1"/>
                </a:solidFill>
                <a:latin typeface="Century Gothic"/>
                <a:ea typeface="Century Gothic"/>
                <a:cs typeface="Century Gothic"/>
                <a:sym typeface="Century Gothic"/>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Infrastructure</a:t>
              </a:r>
              <a:endParaRPr sz="1500">
                <a:solidFill>
                  <a:schemeClr val="lt1"/>
                </a:solidFill>
                <a:latin typeface="Century Gothic"/>
                <a:ea typeface="Century Gothic"/>
                <a:cs typeface="Century Gothic"/>
                <a:sym typeface="Century Gothic"/>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Regulation</a:t>
              </a:r>
              <a:endParaRPr sz="1500">
                <a:solidFill>
                  <a:schemeClr val="lt1"/>
                </a:solidFill>
                <a:latin typeface="Century Gothic"/>
                <a:ea typeface="Century Gothic"/>
                <a:cs typeface="Century Gothic"/>
                <a:sym typeface="Century Gothic"/>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Funding</a:t>
              </a:r>
              <a:endParaRPr sz="1500">
                <a:solidFill>
                  <a:schemeClr val="lt1"/>
                </a:solidFill>
                <a:latin typeface="Century Gothic"/>
                <a:ea typeface="Century Gothic"/>
                <a:cs typeface="Century Gothic"/>
                <a:sym typeface="Century Gothic"/>
              </a:endParaRPr>
            </a:p>
          </p:txBody>
        </p:sp>
      </p:grpSp>
      <p:grpSp>
        <p:nvGrpSpPr>
          <p:cNvPr id="250" name="Google Shape;250;p29"/>
          <p:cNvGrpSpPr/>
          <p:nvPr/>
        </p:nvGrpSpPr>
        <p:grpSpPr>
          <a:xfrm>
            <a:off x="4648825" y="3141550"/>
            <a:ext cx="2100587" cy="1560400"/>
            <a:chOff x="5872900" y="2970875"/>
            <a:chExt cx="2100587" cy="1560400"/>
          </a:xfrm>
        </p:grpSpPr>
        <p:sp>
          <p:nvSpPr>
            <p:cNvPr id="251" name="Google Shape;251;p29"/>
            <p:cNvSpPr/>
            <p:nvPr/>
          </p:nvSpPr>
          <p:spPr>
            <a:xfrm>
              <a:off x="5872900" y="2970875"/>
              <a:ext cx="2022300" cy="319800"/>
            </a:xfrm>
            <a:prstGeom prst="roundRect">
              <a:avLst>
                <a:gd fmla="val 16667" name="adj"/>
              </a:avLst>
            </a:prstGeom>
            <a:solidFill>
              <a:srgbClr val="3C7B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 sz="1800" u="none" cap="none" strike="noStrike">
                  <a:solidFill>
                    <a:srgbClr val="FFFFFF"/>
                  </a:solidFill>
                  <a:latin typeface="Century Gothic"/>
                  <a:ea typeface="Century Gothic"/>
                  <a:cs typeface="Century Gothic"/>
                  <a:sym typeface="Century Gothic"/>
                </a:rPr>
                <a:t>Academia</a:t>
              </a:r>
              <a:endParaRPr b="0" i="0" sz="800" u="none" cap="none" strike="noStrike">
                <a:solidFill>
                  <a:srgbClr val="000000"/>
                </a:solidFill>
                <a:latin typeface="Arial"/>
                <a:ea typeface="Arial"/>
                <a:cs typeface="Arial"/>
                <a:sym typeface="Arial"/>
              </a:endParaRPr>
            </a:p>
          </p:txBody>
        </p:sp>
        <p:sp>
          <p:nvSpPr>
            <p:cNvPr id="252" name="Google Shape;252;p29"/>
            <p:cNvSpPr txBox="1"/>
            <p:nvPr/>
          </p:nvSpPr>
          <p:spPr>
            <a:xfrm>
              <a:off x="6099388" y="3361575"/>
              <a:ext cx="1874100" cy="1169700"/>
            </a:xfrm>
            <a:prstGeom prst="rect">
              <a:avLst/>
            </a:prstGeom>
            <a:noFill/>
            <a:ln>
              <a:noFill/>
            </a:ln>
          </p:spPr>
          <p:txBody>
            <a:bodyPr anchorCtr="0" anchor="t" bIns="91425" lIns="91425" spcFirstLastPara="1" rIns="91425" wrap="square" tIns="91425">
              <a:spAutoFit/>
            </a:bodyPr>
            <a:lstStyle/>
            <a:p>
              <a:pPr indent="-222250" lvl="0" marL="285750" rtl="0" algn="l">
                <a:spcBef>
                  <a:spcPts val="0"/>
                </a:spcBef>
                <a:spcAft>
                  <a:spcPts val="0"/>
                </a:spcAft>
                <a:buClr>
                  <a:schemeClr val="lt1"/>
                </a:buClr>
                <a:buSzPts val="1700"/>
                <a:buFont typeface="Century Gothic"/>
                <a:buChar char="●"/>
              </a:pPr>
              <a:r>
                <a:rPr b="1" lang="en" sz="1700">
                  <a:solidFill>
                    <a:schemeClr val="lt1"/>
                  </a:solidFill>
                  <a:latin typeface="Century Gothic"/>
                  <a:ea typeface="Century Gothic"/>
                  <a:cs typeface="Century Gothic"/>
                  <a:sym typeface="Century Gothic"/>
                </a:rPr>
                <a:t>Education</a:t>
              </a:r>
              <a:endParaRPr b="1" sz="1700">
                <a:solidFill>
                  <a:schemeClr val="lt1"/>
                </a:solidFill>
                <a:latin typeface="Century Gothic"/>
                <a:ea typeface="Century Gothic"/>
                <a:cs typeface="Century Gothic"/>
                <a:sym typeface="Century Gothic"/>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R&amp;D</a:t>
              </a:r>
              <a:endParaRPr sz="1500">
                <a:solidFill>
                  <a:schemeClr val="lt1"/>
                </a:solidFill>
                <a:latin typeface="Century Gothic"/>
                <a:ea typeface="Century Gothic"/>
                <a:cs typeface="Century Gothic"/>
                <a:sym typeface="Century Gothic"/>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Innovation</a:t>
              </a:r>
              <a:endParaRPr sz="1500">
                <a:solidFill>
                  <a:schemeClr val="lt1"/>
                </a:solidFill>
                <a:latin typeface="Century Gothic"/>
                <a:ea typeface="Century Gothic"/>
                <a:cs typeface="Century Gothic"/>
                <a:sym typeface="Century Gothic"/>
              </a:endParaRPr>
            </a:p>
            <a:p>
              <a:pPr indent="-222250" lvl="0" marL="285750" rtl="0" algn="l">
                <a:spcBef>
                  <a:spcPts val="0"/>
                </a:spcBef>
                <a:spcAft>
                  <a:spcPts val="0"/>
                </a:spcAft>
                <a:buClr>
                  <a:schemeClr val="lt1"/>
                </a:buClr>
                <a:buSzPts val="1700"/>
                <a:buFont typeface="Century Gothic"/>
                <a:buChar char="●"/>
              </a:pPr>
              <a:r>
                <a:rPr b="1" lang="en" sz="1700">
                  <a:solidFill>
                    <a:schemeClr val="lt1"/>
                  </a:solidFill>
                  <a:latin typeface="Century Gothic"/>
                  <a:ea typeface="Century Gothic"/>
                  <a:cs typeface="Century Gothic"/>
                  <a:sym typeface="Century Gothic"/>
                </a:rPr>
                <a:t>Talent</a:t>
              </a:r>
              <a:endParaRPr b="1" sz="1700">
                <a:solidFill>
                  <a:schemeClr val="lt1"/>
                </a:solidFill>
                <a:latin typeface="Century Gothic"/>
                <a:ea typeface="Century Gothic"/>
                <a:cs typeface="Century Gothic"/>
                <a:sym typeface="Century Gothic"/>
              </a:endParaRPr>
            </a:p>
          </p:txBody>
        </p:sp>
      </p:grpSp>
      <p:pic>
        <p:nvPicPr>
          <p:cNvPr id="253" name="Google Shape;253;p29"/>
          <p:cNvPicPr preferRelativeResize="0"/>
          <p:nvPr/>
        </p:nvPicPr>
        <p:blipFill>
          <a:blip r:embed="rId5">
            <a:alphaModFix/>
          </a:blip>
          <a:stretch>
            <a:fillRect/>
          </a:stretch>
        </p:blipFill>
        <p:spPr>
          <a:xfrm>
            <a:off x="876427" y="1018550"/>
            <a:ext cx="3621301" cy="3626614"/>
          </a:xfrm>
          <a:prstGeom prst="rect">
            <a:avLst/>
          </a:prstGeom>
          <a:noFill/>
          <a:ln>
            <a:noFill/>
          </a:ln>
          <a:effectLst>
            <a:outerShdw blurRad="57150" rotWithShape="0" algn="bl" dir="5400000" dist="19050">
              <a:srgbClr val="000000">
                <a:alpha val="50000"/>
              </a:srgbClr>
            </a:outerShdw>
          </a:effectLst>
        </p:spPr>
      </p:pic>
      <p:sp>
        <p:nvSpPr>
          <p:cNvPr id="254" name="Google Shape;254;p29"/>
          <p:cNvSpPr/>
          <p:nvPr/>
        </p:nvSpPr>
        <p:spPr>
          <a:xfrm>
            <a:off x="5240250" y="282175"/>
            <a:ext cx="2192700" cy="491700"/>
          </a:xfrm>
          <a:prstGeom prst="rect">
            <a:avLst/>
          </a:prstGeom>
          <a:solidFill>
            <a:srgbClr val="273D90"/>
          </a:solidFill>
          <a:ln cap="flat" cmpd="sng" w="9525">
            <a:solidFill>
              <a:srgbClr val="273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29"/>
          <p:cNvPicPr preferRelativeResize="0"/>
          <p:nvPr/>
        </p:nvPicPr>
        <p:blipFill>
          <a:blip r:embed="rId6">
            <a:alphaModFix/>
          </a:blip>
          <a:stretch>
            <a:fillRect/>
          </a:stretch>
        </p:blipFill>
        <p:spPr>
          <a:xfrm>
            <a:off x="6799500" y="277401"/>
            <a:ext cx="2126925" cy="491700"/>
          </a:xfrm>
          <a:prstGeom prst="rect">
            <a:avLst/>
          </a:prstGeom>
          <a:noFill/>
          <a:ln>
            <a:noFill/>
          </a:ln>
        </p:spPr>
      </p:pic>
      <p:grpSp>
        <p:nvGrpSpPr>
          <p:cNvPr id="256" name="Google Shape;256;p29"/>
          <p:cNvGrpSpPr/>
          <p:nvPr/>
        </p:nvGrpSpPr>
        <p:grpSpPr>
          <a:xfrm>
            <a:off x="6812663" y="3141575"/>
            <a:ext cx="2100587" cy="1529800"/>
            <a:chOff x="5872900" y="2970875"/>
            <a:chExt cx="2100587" cy="1529800"/>
          </a:xfrm>
        </p:grpSpPr>
        <p:sp>
          <p:nvSpPr>
            <p:cNvPr id="257" name="Google Shape;257;p29"/>
            <p:cNvSpPr/>
            <p:nvPr/>
          </p:nvSpPr>
          <p:spPr>
            <a:xfrm>
              <a:off x="5872900" y="2970875"/>
              <a:ext cx="2022300" cy="319800"/>
            </a:xfrm>
            <a:prstGeom prst="round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 sz="1800">
                  <a:solidFill>
                    <a:srgbClr val="FFFFFF"/>
                  </a:solidFill>
                  <a:latin typeface="Century Gothic"/>
                  <a:ea typeface="Century Gothic"/>
                  <a:cs typeface="Century Gothic"/>
                  <a:sym typeface="Century Gothic"/>
                </a:rPr>
                <a:t>Community</a:t>
              </a:r>
              <a:endParaRPr b="0" i="0" sz="800" u="none" cap="none" strike="noStrike">
                <a:solidFill>
                  <a:srgbClr val="000000"/>
                </a:solidFill>
                <a:latin typeface="Arial"/>
                <a:ea typeface="Arial"/>
                <a:cs typeface="Arial"/>
                <a:sym typeface="Arial"/>
              </a:endParaRPr>
            </a:p>
          </p:txBody>
        </p:sp>
        <p:sp>
          <p:nvSpPr>
            <p:cNvPr id="258" name="Google Shape;258;p29"/>
            <p:cNvSpPr txBox="1"/>
            <p:nvPr/>
          </p:nvSpPr>
          <p:spPr>
            <a:xfrm>
              <a:off x="6099388" y="3361575"/>
              <a:ext cx="1874100" cy="1139100"/>
            </a:xfrm>
            <a:prstGeom prst="rect">
              <a:avLst/>
            </a:prstGeom>
            <a:noFill/>
            <a:ln>
              <a:noFill/>
            </a:ln>
          </p:spPr>
          <p:txBody>
            <a:bodyPr anchorCtr="0" anchor="t" bIns="91425" lIns="91425" spcFirstLastPara="1" rIns="91425" wrap="square" tIns="91425">
              <a:spAutoFit/>
            </a:bodyPr>
            <a:lstStyle/>
            <a:p>
              <a:pPr indent="-222250" lvl="0" marL="285750" rtl="0" algn="l">
                <a:spcBef>
                  <a:spcPts val="0"/>
                </a:spcBef>
                <a:spcAft>
                  <a:spcPts val="0"/>
                </a:spcAft>
                <a:buClr>
                  <a:schemeClr val="lt1"/>
                </a:buClr>
                <a:buSzPts val="1700"/>
                <a:buFont typeface="Century Gothic"/>
                <a:buChar char="●"/>
              </a:pPr>
              <a:r>
                <a:rPr b="1" lang="en" sz="1700">
                  <a:solidFill>
                    <a:schemeClr val="lt1"/>
                  </a:solidFill>
                  <a:latin typeface="Century Gothic"/>
                  <a:ea typeface="Century Gothic"/>
                  <a:cs typeface="Century Gothic"/>
                  <a:sym typeface="Century Gothic"/>
                </a:rPr>
                <a:t>Workforce</a:t>
              </a:r>
              <a:endParaRPr b="1" sz="1700">
                <a:solidFill>
                  <a:schemeClr val="lt1"/>
                </a:solidFill>
                <a:latin typeface="Century Gothic"/>
                <a:ea typeface="Century Gothic"/>
                <a:cs typeface="Century Gothic"/>
                <a:sym typeface="Century Gothic"/>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Integration</a:t>
              </a:r>
              <a:endParaRPr sz="1500">
                <a:solidFill>
                  <a:schemeClr val="lt1"/>
                </a:solidFill>
                <a:latin typeface="Century Gothic"/>
                <a:ea typeface="Century Gothic"/>
                <a:cs typeface="Century Gothic"/>
                <a:sym typeface="Century Gothic"/>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Services</a:t>
              </a:r>
              <a:endParaRPr sz="1500">
                <a:solidFill>
                  <a:schemeClr val="lt1"/>
                </a:solidFill>
                <a:latin typeface="Century Gothic"/>
                <a:ea typeface="Century Gothic"/>
                <a:cs typeface="Century Gothic"/>
                <a:sym typeface="Century Gothic"/>
              </a:endParaRPr>
            </a:p>
            <a:p>
              <a:pPr indent="-209550" lvl="0" marL="285750" rtl="0" algn="l">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Advocacy</a:t>
              </a:r>
              <a:endParaRPr sz="1500">
                <a:solidFill>
                  <a:schemeClr val="lt1"/>
                </a:solidFill>
                <a:latin typeface="Century Gothic"/>
                <a:ea typeface="Century Gothic"/>
                <a:cs typeface="Century Gothic"/>
                <a:sym typeface="Century Gothic"/>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2" name="Shape 262"/>
        <p:cNvGrpSpPr/>
        <p:nvPr/>
      </p:nvGrpSpPr>
      <p:grpSpPr>
        <a:xfrm>
          <a:off x="0" y="0"/>
          <a:ext cx="0" cy="0"/>
          <a:chOff x="0" y="0"/>
          <a:chExt cx="0" cy="0"/>
        </a:xfrm>
      </p:grpSpPr>
      <p:pic>
        <p:nvPicPr>
          <p:cNvPr id="263" name="Google Shape;263;p30"/>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264" name="Google Shape;264;p30"/>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30"/>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266" name="Google Shape;266;p30"/>
          <p:cNvSpPr txBox="1"/>
          <p:nvPr/>
        </p:nvSpPr>
        <p:spPr>
          <a:xfrm>
            <a:off x="645250" y="180775"/>
            <a:ext cx="73230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000">
                <a:solidFill>
                  <a:srgbClr val="283995"/>
                </a:solidFill>
                <a:latin typeface="Century Gothic"/>
                <a:ea typeface="Century Gothic"/>
                <a:cs typeface="Century Gothic"/>
                <a:sym typeface="Century Gothic"/>
              </a:rPr>
              <a:t>SMART </a:t>
            </a:r>
            <a:r>
              <a:rPr b="1" lang="en" sz="3000">
                <a:solidFill>
                  <a:srgbClr val="283995"/>
                </a:solidFill>
                <a:latin typeface="Century Gothic"/>
                <a:ea typeface="Century Gothic"/>
                <a:cs typeface="Century Gothic"/>
                <a:sym typeface="Century Gothic"/>
              </a:rPr>
              <a:t>Project</a:t>
            </a:r>
            <a:r>
              <a:rPr b="1" lang="en" sz="3000">
                <a:solidFill>
                  <a:srgbClr val="283995"/>
                </a:solidFill>
                <a:latin typeface="Century Gothic"/>
                <a:ea typeface="Century Gothic"/>
                <a:cs typeface="Century Gothic"/>
                <a:sym typeface="Century Gothic"/>
              </a:rPr>
              <a:t> Design</a:t>
            </a:r>
            <a:endParaRPr b="1" sz="3000">
              <a:solidFill>
                <a:srgbClr val="283995"/>
              </a:solidFill>
              <a:latin typeface="Century Gothic"/>
              <a:ea typeface="Century Gothic"/>
              <a:cs typeface="Century Gothic"/>
              <a:sym typeface="Century Gothic"/>
            </a:endParaRPr>
          </a:p>
        </p:txBody>
      </p:sp>
      <p:sp>
        <p:nvSpPr>
          <p:cNvPr id="267" name="Google Shape;267;p30"/>
          <p:cNvSpPr txBox="1"/>
          <p:nvPr/>
        </p:nvSpPr>
        <p:spPr>
          <a:xfrm>
            <a:off x="645250" y="939150"/>
            <a:ext cx="8498700" cy="3265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Century Gothic"/>
              <a:buAutoNum type="arabicPeriod"/>
            </a:pPr>
            <a:r>
              <a:rPr lang="en" sz="1700">
                <a:solidFill>
                  <a:schemeClr val="dk1"/>
                </a:solidFill>
                <a:latin typeface="Century Gothic"/>
                <a:ea typeface="Century Gothic"/>
                <a:cs typeface="Century Gothic"/>
                <a:sym typeface="Century Gothic"/>
              </a:rPr>
              <a:t>Focus:</a:t>
            </a:r>
            <a:r>
              <a:rPr b="1" lang="en" sz="1700">
                <a:solidFill>
                  <a:schemeClr val="dk1"/>
                </a:solidFill>
                <a:latin typeface="Century Gothic"/>
                <a:ea typeface="Century Gothic"/>
                <a:cs typeface="Century Gothic"/>
                <a:sym typeface="Century Gothic"/>
              </a:rPr>
              <a:t> Disaster Preparedness &amp; Resiliency - Transportation Infrastructure Damage Assessment &amp; Aerial Cargo Logistics</a:t>
            </a:r>
            <a:endParaRPr b="1" sz="1700">
              <a:solidFill>
                <a:schemeClr val="dk1"/>
              </a:solidFill>
              <a:latin typeface="Century Gothic"/>
              <a:ea typeface="Century Gothic"/>
              <a:cs typeface="Century Gothic"/>
              <a:sym typeface="Century Gothic"/>
            </a:endParaRPr>
          </a:p>
          <a:p>
            <a:pPr indent="-336550" lvl="0" marL="457200" rtl="0" algn="l">
              <a:spcBef>
                <a:spcPts val="1000"/>
              </a:spcBef>
              <a:spcAft>
                <a:spcPts val="0"/>
              </a:spcAft>
              <a:buClr>
                <a:schemeClr val="dk1"/>
              </a:buClr>
              <a:buSzPts val="1700"/>
              <a:buFont typeface="Century Gothic"/>
              <a:buAutoNum type="arabicPeriod"/>
            </a:pPr>
            <a:r>
              <a:rPr b="1" lang="en" sz="1700">
                <a:solidFill>
                  <a:schemeClr val="dk1"/>
                </a:solidFill>
                <a:latin typeface="Century Gothic"/>
                <a:ea typeface="Century Gothic"/>
                <a:cs typeface="Century Gothic"/>
                <a:sym typeface="Century Gothic"/>
              </a:rPr>
              <a:t>Consortia Finalized</a:t>
            </a:r>
            <a:r>
              <a:rPr lang="en" sz="1700">
                <a:solidFill>
                  <a:schemeClr val="dk1"/>
                </a:solidFill>
                <a:latin typeface="Century Gothic"/>
                <a:ea typeface="Century Gothic"/>
                <a:cs typeface="Century Gothic"/>
                <a:sym typeface="Century Gothic"/>
              </a:rPr>
              <a:t> - Government, Industry, Academia, Community</a:t>
            </a:r>
            <a:endParaRPr sz="1700">
              <a:solidFill>
                <a:schemeClr val="dk1"/>
              </a:solidFill>
              <a:latin typeface="Century Gothic"/>
              <a:ea typeface="Century Gothic"/>
              <a:cs typeface="Century Gothic"/>
              <a:sym typeface="Century Gothic"/>
            </a:endParaRPr>
          </a:p>
          <a:p>
            <a:pPr indent="-336550" lvl="1" marL="914400" rtl="0" algn="l">
              <a:spcBef>
                <a:spcPts val="0"/>
              </a:spcBef>
              <a:spcAft>
                <a:spcPts val="0"/>
              </a:spcAft>
              <a:buClr>
                <a:schemeClr val="dk1"/>
              </a:buClr>
              <a:buSzPts val="1700"/>
              <a:buFont typeface="Century Gothic"/>
              <a:buAutoNum type="alphaLcPeriod"/>
            </a:pPr>
            <a:r>
              <a:rPr lang="en" sz="1700">
                <a:solidFill>
                  <a:schemeClr val="dk1"/>
                </a:solidFill>
                <a:latin typeface="Century Gothic"/>
                <a:ea typeface="Century Gothic"/>
                <a:cs typeface="Century Gothic"/>
                <a:sym typeface="Century Gothic"/>
              </a:rPr>
              <a:t>Key Gov Collaborators: </a:t>
            </a:r>
            <a:r>
              <a:rPr b="1" lang="en" sz="1700">
                <a:solidFill>
                  <a:schemeClr val="dk1"/>
                </a:solidFill>
                <a:latin typeface="Century Gothic"/>
                <a:ea typeface="Century Gothic"/>
                <a:cs typeface="Century Gothic"/>
                <a:sym typeface="Century Gothic"/>
              </a:rPr>
              <a:t>MB DEM,</a:t>
            </a:r>
            <a:r>
              <a:rPr lang="en" sz="1700">
                <a:solidFill>
                  <a:schemeClr val="dk1"/>
                </a:solidFill>
                <a:latin typeface="Century Gothic"/>
                <a:ea typeface="Century Gothic"/>
                <a:cs typeface="Century Gothic"/>
                <a:sym typeface="Century Gothic"/>
              </a:rPr>
              <a:t> </a:t>
            </a:r>
            <a:r>
              <a:rPr b="1" lang="en" sz="1700">
                <a:solidFill>
                  <a:schemeClr val="dk1"/>
                </a:solidFill>
                <a:latin typeface="Century Gothic"/>
                <a:ea typeface="Century Gothic"/>
                <a:cs typeface="Century Gothic"/>
                <a:sym typeface="Century Gothic"/>
              </a:rPr>
              <a:t>CalOES, CalTrans, </a:t>
            </a:r>
            <a:r>
              <a:rPr b="1" i="1" lang="en" sz="1700">
                <a:solidFill>
                  <a:schemeClr val="dk1"/>
                </a:solidFill>
                <a:latin typeface="Century Gothic"/>
                <a:ea typeface="Century Gothic"/>
                <a:cs typeface="Century Gothic"/>
                <a:sym typeface="Century Gothic"/>
              </a:rPr>
              <a:t>FAA, NASA</a:t>
            </a:r>
            <a:endParaRPr sz="1700">
              <a:solidFill>
                <a:schemeClr val="dk1"/>
              </a:solidFill>
              <a:latin typeface="Century Gothic"/>
              <a:ea typeface="Century Gothic"/>
              <a:cs typeface="Century Gothic"/>
              <a:sym typeface="Century Gothic"/>
            </a:endParaRPr>
          </a:p>
          <a:p>
            <a:pPr indent="-336550" lvl="1" marL="914400" rtl="0" algn="l">
              <a:spcBef>
                <a:spcPts val="0"/>
              </a:spcBef>
              <a:spcAft>
                <a:spcPts val="0"/>
              </a:spcAft>
              <a:buClr>
                <a:schemeClr val="dk1"/>
              </a:buClr>
              <a:buSzPts val="1700"/>
              <a:buFont typeface="Century Gothic"/>
              <a:buAutoNum type="alphaLcPeriod"/>
            </a:pPr>
            <a:r>
              <a:rPr lang="en" sz="1700">
                <a:solidFill>
                  <a:schemeClr val="dk1"/>
                </a:solidFill>
                <a:latin typeface="Century Gothic"/>
                <a:ea typeface="Century Gothic"/>
                <a:cs typeface="Century Gothic"/>
                <a:sym typeface="Century Gothic"/>
              </a:rPr>
              <a:t>Industry: </a:t>
            </a:r>
            <a:r>
              <a:rPr b="1" lang="en" sz="1700">
                <a:solidFill>
                  <a:schemeClr val="dk1"/>
                </a:solidFill>
                <a:latin typeface="Century Gothic"/>
                <a:ea typeface="Century Gothic"/>
                <a:cs typeface="Century Gothic"/>
                <a:sym typeface="Century Gothic"/>
              </a:rPr>
              <a:t>Airspace Integration</a:t>
            </a:r>
            <a:endParaRPr b="1" sz="1700">
              <a:solidFill>
                <a:schemeClr val="dk1"/>
              </a:solidFill>
              <a:latin typeface="Century Gothic"/>
              <a:ea typeface="Century Gothic"/>
              <a:cs typeface="Century Gothic"/>
              <a:sym typeface="Century Gothic"/>
            </a:endParaRPr>
          </a:p>
          <a:p>
            <a:pPr indent="-336550" lvl="1" marL="914400" rtl="0" algn="l">
              <a:spcBef>
                <a:spcPts val="0"/>
              </a:spcBef>
              <a:spcAft>
                <a:spcPts val="0"/>
              </a:spcAft>
              <a:buClr>
                <a:schemeClr val="dk1"/>
              </a:buClr>
              <a:buSzPts val="1700"/>
              <a:buFont typeface="Century Gothic"/>
              <a:buAutoNum type="alphaLcPeriod"/>
            </a:pPr>
            <a:r>
              <a:rPr lang="en" sz="1700">
                <a:solidFill>
                  <a:schemeClr val="dk1"/>
                </a:solidFill>
                <a:latin typeface="Century Gothic"/>
                <a:ea typeface="Century Gothic"/>
                <a:cs typeface="Century Gothic"/>
                <a:sym typeface="Century Gothic"/>
              </a:rPr>
              <a:t>Academia: </a:t>
            </a:r>
            <a:r>
              <a:rPr b="1" lang="en" sz="1700">
                <a:solidFill>
                  <a:schemeClr val="dk1"/>
                </a:solidFill>
                <a:latin typeface="Century Gothic"/>
                <a:ea typeface="Century Gothic"/>
                <a:cs typeface="Century Gothic"/>
                <a:sym typeface="Century Gothic"/>
              </a:rPr>
              <a:t>UC CITRIS</a:t>
            </a:r>
            <a:endParaRPr b="1" sz="1700">
              <a:solidFill>
                <a:schemeClr val="dk1"/>
              </a:solidFill>
              <a:latin typeface="Century Gothic"/>
              <a:ea typeface="Century Gothic"/>
              <a:cs typeface="Century Gothic"/>
              <a:sym typeface="Century Gothic"/>
            </a:endParaRPr>
          </a:p>
          <a:p>
            <a:pPr indent="-336550" lvl="1" marL="914400" rtl="0" algn="l">
              <a:spcBef>
                <a:spcPts val="0"/>
              </a:spcBef>
              <a:spcAft>
                <a:spcPts val="0"/>
              </a:spcAft>
              <a:buClr>
                <a:schemeClr val="dk1"/>
              </a:buClr>
              <a:buSzPts val="1700"/>
              <a:buFont typeface="Century Gothic"/>
              <a:buAutoNum type="alphaLcPeriod"/>
            </a:pPr>
            <a:r>
              <a:rPr lang="en" sz="1700">
                <a:solidFill>
                  <a:schemeClr val="dk1"/>
                </a:solidFill>
                <a:latin typeface="Century Gothic"/>
                <a:ea typeface="Century Gothic"/>
                <a:cs typeface="Century Gothic"/>
                <a:sym typeface="Century Gothic"/>
              </a:rPr>
              <a:t>Community Engagement: </a:t>
            </a:r>
            <a:r>
              <a:rPr b="1" lang="en" sz="1700">
                <a:solidFill>
                  <a:schemeClr val="dk1"/>
                </a:solidFill>
                <a:latin typeface="Century Gothic"/>
                <a:ea typeface="Century Gothic"/>
                <a:cs typeface="Century Gothic"/>
                <a:sym typeface="Century Gothic"/>
              </a:rPr>
              <a:t>MB DART &amp; MB Tech Hub partners</a:t>
            </a:r>
            <a:endParaRPr b="1"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700">
              <a:solidFill>
                <a:schemeClr val="dk1"/>
              </a:solidFill>
              <a:latin typeface="Century Gothic"/>
              <a:ea typeface="Century Gothic"/>
              <a:cs typeface="Century Gothic"/>
              <a:sym typeface="Century Gothic"/>
            </a:endParaRPr>
          </a:p>
          <a:p>
            <a:pPr indent="-336550" lvl="0" marL="457200" rtl="0" algn="l">
              <a:spcBef>
                <a:spcPts val="0"/>
              </a:spcBef>
              <a:spcAft>
                <a:spcPts val="0"/>
              </a:spcAft>
              <a:buClr>
                <a:schemeClr val="dk1"/>
              </a:buClr>
              <a:buSzPts val="1700"/>
              <a:buFont typeface="Century Gothic"/>
              <a:buAutoNum type="arabicPeriod"/>
            </a:pPr>
            <a:r>
              <a:rPr i="1" lang="en" sz="1700">
                <a:solidFill>
                  <a:schemeClr val="dk1"/>
                </a:solidFill>
                <a:latin typeface="Century Gothic"/>
                <a:ea typeface="Century Gothic"/>
                <a:cs typeface="Century Gothic"/>
                <a:sym typeface="Century Gothic"/>
              </a:rPr>
              <a:t>Committed</a:t>
            </a:r>
            <a:r>
              <a:rPr lang="en" sz="1700">
                <a:solidFill>
                  <a:schemeClr val="dk1"/>
                </a:solidFill>
                <a:latin typeface="Century Gothic"/>
                <a:ea typeface="Century Gothic"/>
                <a:cs typeface="Century Gothic"/>
                <a:sym typeface="Century Gothic"/>
              </a:rPr>
              <a:t> </a:t>
            </a:r>
            <a:r>
              <a:rPr b="1" lang="en" sz="1700">
                <a:solidFill>
                  <a:schemeClr val="dk1"/>
                </a:solidFill>
                <a:latin typeface="Century Gothic"/>
                <a:ea typeface="Century Gothic"/>
                <a:cs typeface="Century Gothic"/>
                <a:sym typeface="Century Gothic"/>
              </a:rPr>
              <a:t>Roles, Responsibilities, Worklanes</a:t>
            </a:r>
            <a:endParaRPr b="1" sz="1700">
              <a:solidFill>
                <a:schemeClr val="dk1"/>
              </a:solidFill>
              <a:latin typeface="Century Gothic"/>
              <a:ea typeface="Century Gothic"/>
              <a:cs typeface="Century Gothic"/>
              <a:sym typeface="Century Gothic"/>
            </a:endParaRPr>
          </a:p>
          <a:p>
            <a:pPr indent="-336550" lvl="0" marL="457200" rtl="0" algn="l">
              <a:spcBef>
                <a:spcPts val="1000"/>
              </a:spcBef>
              <a:spcAft>
                <a:spcPts val="0"/>
              </a:spcAft>
              <a:buClr>
                <a:schemeClr val="dk1"/>
              </a:buClr>
              <a:buSzPts val="1700"/>
              <a:buFont typeface="Century Gothic"/>
              <a:buAutoNum type="arabicPeriod"/>
            </a:pPr>
            <a:r>
              <a:rPr i="1" lang="en" sz="1700">
                <a:solidFill>
                  <a:schemeClr val="dk1"/>
                </a:solidFill>
                <a:latin typeface="Century Gothic"/>
                <a:ea typeface="Century Gothic"/>
                <a:cs typeface="Century Gothic"/>
                <a:sym typeface="Century Gothic"/>
              </a:rPr>
              <a:t>Finalizing </a:t>
            </a:r>
            <a:r>
              <a:rPr b="1" lang="en" sz="1700">
                <a:solidFill>
                  <a:schemeClr val="dk1"/>
                </a:solidFill>
                <a:latin typeface="Century Gothic"/>
                <a:ea typeface="Century Gothic"/>
                <a:cs typeface="Century Gothic"/>
                <a:sym typeface="Century Gothic"/>
              </a:rPr>
              <a:t>Planning and Prototyping Grants Stage 1 Budget</a:t>
            </a:r>
            <a:endParaRPr b="1" sz="1700">
              <a:solidFill>
                <a:schemeClr val="dk1"/>
              </a:solidFill>
              <a:latin typeface="Century Gothic"/>
              <a:ea typeface="Century Gothic"/>
              <a:cs typeface="Century Gothic"/>
              <a:sym typeface="Century Gothic"/>
            </a:endParaRPr>
          </a:p>
          <a:p>
            <a:pPr indent="-336550" lvl="0" marL="457200" rtl="0" algn="l">
              <a:spcBef>
                <a:spcPts val="1000"/>
              </a:spcBef>
              <a:spcAft>
                <a:spcPts val="1000"/>
              </a:spcAft>
              <a:buClr>
                <a:schemeClr val="dk1"/>
              </a:buClr>
              <a:buSzPts val="1700"/>
              <a:buFont typeface="Century Gothic"/>
              <a:buAutoNum type="arabicPeriod"/>
            </a:pPr>
            <a:r>
              <a:rPr i="1" lang="en" sz="1700">
                <a:solidFill>
                  <a:schemeClr val="dk1"/>
                </a:solidFill>
                <a:latin typeface="Century Gothic"/>
                <a:ea typeface="Century Gothic"/>
                <a:cs typeface="Century Gothic"/>
                <a:sym typeface="Century Gothic"/>
              </a:rPr>
              <a:t>Refining </a:t>
            </a:r>
            <a:r>
              <a:rPr b="1" lang="en" sz="1700">
                <a:solidFill>
                  <a:schemeClr val="dk1"/>
                </a:solidFill>
                <a:latin typeface="Century Gothic"/>
                <a:ea typeface="Century Gothic"/>
                <a:cs typeface="Century Gothic"/>
                <a:sym typeface="Century Gothic"/>
              </a:rPr>
              <a:t>Project Proposal Write Up</a:t>
            </a:r>
            <a:endParaRPr b="1" sz="1700">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1" name="Shape 271"/>
        <p:cNvGrpSpPr/>
        <p:nvPr/>
      </p:nvGrpSpPr>
      <p:grpSpPr>
        <a:xfrm>
          <a:off x="0" y="0"/>
          <a:ext cx="0" cy="0"/>
          <a:chOff x="0" y="0"/>
          <a:chExt cx="0" cy="0"/>
        </a:xfrm>
      </p:grpSpPr>
      <p:pic>
        <p:nvPicPr>
          <p:cNvPr id="272" name="Google Shape;272;p31"/>
          <p:cNvPicPr preferRelativeResize="0"/>
          <p:nvPr/>
        </p:nvPicPr>
        <p:blipFill rotWithShape="1">
          <a:blip r:embed="rId3">
            <a:alphaModFix/>
          </a:blip>
          <a:srcRect b="0" l="0" r="0" t="0"/>
          <a:stretch/>
        </p:blipFill>
        <p:spPr>
          <a:xfrm>
            <a:off x="0" y="0"/>
            <a:ext cx="9144003" cy="5143501"/>
          </a:xfrm>
          <a:prstGeom prst="rect">
            <a:avLst/>
          </a:prstGeom>
          <a:noFill/>
          <a:ln>
            <a:noFill/>
          </a:ln>
        </p:spPr>
      </p:pic>
      <p:pic>
        <p:nvPicPr>
          <p:cNvPr id="273" name="Google Shape;273;p31"/>
          <p:cNvPicPr preferRelativeResize="0"/>
          <p:nvPr/>
        </p:nvPicPr>
        <p:blipFill rotWithShape="1">
          <a:blip r:embed="rId3">
            <a:alphaModFix/>
          </a:blip>
          <a:srcRect b="24092" l="67626" r="10793" t="0"/>
          <a:stretch/>
        </p:blipFill>
        <p:spPr>
          <a:xfrm>
            <a:off x="7170800" y="0"/>
            <a:ext cx="1973202" cy="3904376"/>
          </a:xfrm>
          <a:prstGeom prst="rect">
            <a:avLst/>
          </a:prstGeom>
          <a:noFill/>
          <a:ln>
            <a:noFill/>
          </a:ln>
        </p:spPr>
      </p:pic>
      <p:pic>
        <p:nvPicPr>
          <p:cNvPr id="274" name="Google Shape;274;p31"/>
          <p:cNvPicPr preferRelativeResize="0"/>
          <p:nvPr/>
        </p:nvPicPr>
        <p:blipFill>
          <a:blip r:embed="rId4">
            <a:alphaModFix/>
          </a:blip>
          <a:stretch>
            <a:fillRect/>
          </a:stretch>
        </p:blipFill>
        <p:spPr>
          <a:xfrm>
            <a:off x="280300" y="4567973"/>
            <a:ext cx="1529824" cy="355520"/>
          </a:xfrm>
          <a:prstGeom prst="rect">
            <a:avLst/>
          </a:prstGeom>
          <a:noFill/>
          <a:ln>
            <a:noFill/>
          </a:ln>
        </p:spPr>
      </p:pic>
      <p:pic>
        <p:nvPicPr>
          <p:cNvPr id="275" name="Google Shape;275;p31"/>
          <p:cNvPicPr preferRelativeResize="0"/>
          <p:nvPr/>
        </p:nvPicPr>
        <p:blipFill>
          <a:blip r:embed="rId5">
            <a:alphaModFix/>
          </a:blip>
          <a:stretch>
            <a:fillRect/>
          </a:stretch>
        </p:blipFill>
        <p:spPr>
          <a:xfrm>
            <a:off x="5993950" y="358250"/>
            <a:ext cx="2852325" cy="3645626"/>
          </a:xfrm>
          <a:prstGeom prst="rect">
            <a:avLst/>
          </a:prstGeom>
          <a:noFill/>
          <a:ln>
            <a:noFill/>
          </a:ln>
        </p:spPr>
      </p:pic>
      <p:pic>
        <p:nvPicPr>
          <p:cNvPr id="276" name="Google Shape;276;p31"/>
          <p:cNvPicPr preferRelativeResize="0"/>
          <p:nvPr/>
        </p:nvPicPr>
        <p:blipFill>
          <a:blip r:embed="rId6">
            <a:alphaModFix/>
          </a:blip>
          <a:stretch>
            <a:fillRect/>
          </a:stretch>
        </p:blipFill>
        <p:spPr>
          <a:xfrm>
            <a:off x="6119200" y="1419475"/>
            <a:ext cx="2579699" cy="2526800"/>
          </a:xfrm>
          <a:prstGeom prst="rect">
            <a:avLst/>
          </a:prstGeom>
          <a:noFill/>
          <a:ln>
            <a:noFill/>
          </a:ln>
        </p:spPr>
      </p:pic>
      <p:pic>
        <p:nvPicPr>
          <p:cNvPr id="277" name="Google Shape;277;p31"/>
          <p:cNvPicPr preferRelativeResize="0"/>
          <p:nvPr/>
        </p:nvPicPr>
        <p:blipFill>
          <a:blip r:embed="rId7">
            <a:alphaModFix/>
          </a:blip>
          <a:stretch>
            <a:fillRect/>
          </a:stretch>
        </p:blipFill>
        <p:spPr>
          <a:xfrm>
            <a:off x="178976" y="0"/>
            <a:ext cx="844800" cy="3311800"/>
          </a:xfrm>
          <a:prstGeom prst="rect">
            <a:avLst/>
          </a:prstGeom>
          <a:noFill/>
          <a:ln>
            <a:noFill/>
          </a:ln>
        </p:spPr>
      </p:pic>
      <p:sp>
        <p:nvSpPr>
          <p:cNvPr id="278" name="Google Shape;278;p31"/>
          <p:cNvSpPr txBox="1"/>
          <p:nvPr/>
        </p:nvSpPr>
        <p:spPr>
          <a:xfrm>
            <a:off x="466100" y="490650"/>
            <a:ext cx="5530500" cy="14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chemeClr val="lt1"/>
                </a:solidFill>
                <a:latin typeface="Century Gothic"/>
                <a:ea typeface="Century Gothic"/>
                <a:cs typeface="Century Gothic"/>
                <a:sym typeface="Century Gothic"/>
              </a:rPr>
              <a:t>Monterey Bay DART</a:t>
            </a:r>
            <a:endParaRPr b="1" sz="32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 sz="1800">
                <a:solidFill>
                  <a:schemeClr val="lt1"/>
                </a:solidFill>
                <a:latin typeface="Century Gothic"/>
                <a:ea typeface="Century Gothic"/>
                <a:cs typeface="Century Gothic"/>
                <a:sym typeface="Century Gothic"/>
              </a:rPr>
              <a:t>Convergence of intentionality, geographic and </a:t>
            </a:r>
            <a:endParaRPr sz="18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 sz="1800">
                <a:solidFill>
                  <a:schemeClr val="lt1"/>
                </a:solidFill>
                <a:latin typeface="Century Gothic"/>
                <a:ea typeface="Century Gothic"/>
                <a:cs typeface="Century Gothic"/>
                <a:sym typeface="Century Gothic"/>
              </a:rPr>
              <a:t>cultural assets, timing and luck</a:t>
            </a:r>
            <a:endParaRPr sz="1800">
              <a:solidFill>
                <a:schemeClr val="lt1"/>
              </a:solidFill>
              <a:latin typeface="Century Gothic"/>
              <a:ea typeface="Century Gothic"/>
              <a:cs typeface="Century Gothic"/>
              <a:sym typeface="Century Gothic"/>
            </a:endParaRPr>
          </a:p>
        </p:txBody>
      </p:sp>
      <p:grpSp>
        <p:nvGrpSpPr>
          <p:cNvPr id="279" name="Google Shape;279;p31"/>
          <p:cNvGrpSpPr/>
          <p:nvPr/>
        </p:nvGrpSpPr>
        <p:grpSpPr>
          <a:xfrm>
            <a:off x="389900" y="2208075"/>
            <a:ext cx="5611425" cy="1414800"/>
            <a:chOff x="466100" y="2589075"/>
            <a:chExt cx="5611425" cy="1414800"/>
          </a:xfrm>
        </p:grpSpPr>
        <p:pic>
          <p:nvPicPr>
            <p:cNvPr id="280" name="Google Shape;280;p31"/>
            <p:cNvPicPr preferRelativeResize="0"/>
            <p:nvPr/>
          </p:nvPicPr>
          <p:blipFill>
            <a:blip r:embed="rId8">
              <a:alphaModFix/>
            </a:blip>
            <a:stretch>
              <a:fillRect/>
            </a:stretch>
          </p:blipFill>
          <p:spPr>
            <a:xfrm>
              <a:off x="466100" y="2589075"/>
              <a:ext cx="4921804" cy="1414800"/>
            </a:xfrm>
            <a:prstGeom prst="rect">
              <a:avLst/>
            </a:prstGeom>
            <a:noFill/>
            <a:ln>
              <a:noFill/>
            </a:ln>
          </p:spPr>
        </p:pic>
        <p:pic>
          <p:nvPicPr>
            <p:cNvPr id="281" name="Google Shape;281;p31"/>
            <p:cNvPicPr preferRelativeResize="0"/>
            <p:nvPr/>
          </p:nvPicPr>
          <p:blipFill>
            <a:blip r:embed="rId9">
              <a:alphaModFix/>
            </a:blip>
            <a:stretch>
              <a:fillRect/>
            </a:stretch>
          </p:blipFill>
          <p:spPr>
            <a:xfrm>
              <a:off x="5439925" y="3070975"/>
              <a:ext cx="637600" cy="646375"/>
            </a:xfrm>
            <a:prstGeom prst="rect">
              <a:avLst/>
            </a:prstGeom>
            <a:noFill/>
            <a:ln>
              <a:noFill/>
            </a:ln>
          </p:spPr>
        </p:pic>
        <p:cxnSp>
          <p:nvCxnSpPr>
            <p:cNvPr id="282" name="Google Shape;282;p31"/>
            <p:cNvCxnSpPr/>
            <p:nvPr/>
          </p:nvCxnSpPr>
          <p:spPr>
            <a:xfrm>
              <a:off x="5159750" y="3555075"/>
              <a:ext cx="327900" cy="0"/>
            </a:xfrm>
            <a:prstGeom prst="straightConnector1">
              <a:avLst/>
            </a:prstGeom>
            <a:noFill/>
            <a:ln cap="flat" cmpd="sng" w="9525">
              <a:solidFill>
                <a:srgbClr val="EEF2F9"/>
              </a:solidFill>
              <a:prstDash val="solid"/>
              <a:round/>
              <a:headEnd len="med" w="med" type="none"/>
              <a:tailEnd len="med" w="med" type="none"/>
            </a:ln>
          </p:spPr>
        </p:cxnSp>
        <p:pic>
          <p:nvPicPr>
            <p:cNvPr id="283" name="Google Shape;283;p31"/>
            <p:cNvPicPr preferRelativeResize="0"/>
            <p:nvPr/>
          </p:nvPicPr>
          <p:blipFill rotWithShape="1">
            <a:blip r:embed="rId10">
              <a:alphaModFix/>
            </a:blip>
            <a:srcRect b="0" l="0" r="61875" t="0"/>
            <a:stretch/>
          </p:blipFill>
          <p:spPr>
            <a:xfrm>
              <a:off x="5463788" y="2648450"/>
              <a:ext cx="454274" cy="422525"/>
            </a:xfrm>
            <a:prstGeom prst="rect">
              <a:avLst/>
            </a:prstGeom>
            <a:noFill/>
            <a:ln>
              <a:noFill/>
            </a:ln>
          </p:spPr>
        </p:pic>
        <p:sp>
          <p:nvSpPr>
            <p:cNvPr id="284" name="Google Shape;284;p31"/>
            <p:cNvSpPr txBox="1"/>
            <p:nvPr/>
          </p:nvSpPr>
          <p:spPr>
            <a:xfrm>
              <a:off x="5496600" y="3665175"/>
              <a:ext cx="513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CFE2F3"/>
                  </a:solidFill>
                  <a:latin typeface="Century Gothic"/>
                  <a:ea typeface="Century Gothic"/>
                  <a:cs typeface="Century Gothic"/>
                  <a:sym typeface="Century Gothic"/>
                </a:rPr>
                <a:t>2024</a:t>
              </a:r>
              <a:endParaRPr sz="1000">
                <a:solidFill>
                  <a:srgbClr val="CFE2F3"/>
                </a:solidFill>
                <a:latin typeface="Century Gothic"/>
                <a:ea typeface="Century Gothic"/>
                <a:cs typeface="Century Gothic"/>
                <a:sym typeface="Century Gothic"/>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8" name="Shape 288"/>
        <p:cNvGrpSpPr/>
        <p:nvPr/>
      </p:nvGrpSpPr>
      <p:grpSpPr>
        <a:xfrm>
          <a:off x="0" y="0"/>
          <a:ext cx="0" cy="0"/>
          <a:chOff x="0" y="0"/>
          <a:chExt cx="0" cy="0"/>
        </a:xfrm>
      </p:grpSpPr>
      <p:pic>
        <p:nvPicPr>
          <p:cNvPr id="289" name="Google Shape;289;p32"/>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290" name="Google Shape;290;p32"/>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32"/>
          <p:cNvPicPr preferRelativeResize="0"/>
          <p:nvPr/>
        </p:nvPicPr>
        <p:blipFill>
          <a:blip r:embed="rId4">
            <a:alphaModFix/>
          </a:blip>
          <a:stretch>
            <a:fillRect/>
          </a:stretch>
        </p:blipFill>
        <p:spPr>
          <a:xfrm>
            <a:off x="7369832" y="267934"/>
            <a:ext cx="1540373" cy="359961"/>
          </a:xfrm>
          <a:prstGeom prst="rect">
            <a:avLst/>
          </a:prstGeom>
          <a:noFill/>
          <a:ln>
            <a:noFill/>
          </a:ln>
        </p:spPr>
      </p:pic>
      <p:grpSp>
        <p:nvGrpSpPr>
          <p:cNvPr id="292" name="Google Shape;292;p32"/>
          <p:cNvGrpSpPr/>
          <p:nvPr/>
        </p:nvGrpSpPr>
        <p:grpSpPr>
          <a:xfrm>
            <a:off x="3639009" y="1304423"/>
            <a:ext cx="2032526" cy="1311072"/>
            <a:chOff x="3466875" y="1109425"/>
            <a:chExt cx="1850274" cy="1085325"/>
          </a:xfrm>
        </p:grpSpPr>
        <p:pic>
          <p:nvPicPr>
            <p:cNvPr id="293" name="Google Shape;293;p32">
              <a:hlinkClick r:id="rId5"/>
            </p:cNvPr>
            <p:cNvPicPr preferRelativeResize="0"/>
            <p:nvPr/>
          </p:nvPicPr>
          <p:blipFill rotWithShape="1">
            <a:blip r:embed="rId6">
              <a:alphaModFix/>
            </a:blip>
            <a:srcRect b="14842" l="0" r="0" t="0"/>
            <a:stretch/>
          </p:blipFill>
          <p:spPr>
            <a:xfrm>
              <a:off x="3466875" y="1109425"/>
              <a:ext cx="1850274" cy="1085325"/>
            </a:xfrm>
            <a:prstGeom prst="rect">
              <a:avLst/>
            </a:prstGeom>
            <a:noFill/>
            <a:ln>
              <a:noFill/>
            </a:ln>
            <a:effectLst>
              <a:outerShdw blurRad="57150" rotWithShape="0" algn="bl" dir="5400000" dist="19050">
                <a:srgbClr val="000000">
                  <a:alpha val="50000"/>
                </a:srgbClr>
              </a:outerShdw>
            </a:effectLst>
          </p:spPr>
        </p:pic>
        <p:pic>
          <p:nvPicPr>
            <p:cNvPr id="294" name="Google Shape;294;p32"/>
            <p:cNvPicPr preferRelativeResize="0"/>
            <p:nvPr/>
          </p:nvPicPr>
          <p:blipFill>
            <a:blip r:embed="rId7">
              <a:alphaModFix/>
            </a:blip>
            <a:stretch>
              <a:fillRect/>
            </a:stretch>
          </p:blipFill>
          <p:spPr>
            <a:xfrm>
              <a:off x="3588225" y="1815325"/>
              <a:ext cx="290925" cy="290925"/>
            </a:xfrm>
            <a:prstGeom prst="rect">
              <a:avLst/>
            </a:prstGeom>
            <a:noFill/>
            <a:ln>
              <a:noFill/>
            </a:ln>
          </p:spPr>
        </p:pic>
      </p:grpSp>
      <p:grpSp>
        <p:nvGrpSpPr>
          <p:cNvPr id="295" name="Google Shape;295;p32"/>
          <p:cNvGrpSpPr/>
          <p:nvPr/>
        </p:nvGrpSpPr>
        <p:grpSpPr>
          <a:xfrm>
            <a:off x="1123346" y="1304404"/>
            <a:ext cx="2238155" cy="1311080"/>
            <a:chOff x="6031728" y="1075800"/>
            <a:chExt cx="2077174" cy="1085331"/>
          </a:xfrm>
        </p:grpSpPr>
        <p:pic>
          <p:nvPicPr>
            <p:cNvPr id="296" name="Google Shape;296;p32"/>
            <p:cNvPicPr preferRelativeResize="0"/>
            <p:nvPr/>
          </p:nvPicPr>
          <p:blipFill>
            <a:blip r:embed="rId8">
              <a:alphaModFix/>
            </a:blip>
            <a:stretch>
              <a:fillRect/>
            </a:stretch>
          </p:blipFill>
          <p:spPr>
            <a:xfrm>
              <a:off x="6031728" y="1075800"/>
              <a:ext cx="2077174" cy="1085331"/>
            </a:xfrm>
            <a:prstGeom prst="rect">
              <a:avLst/>
            </a:prstGeom>
            <a:noFill/>
            <a:ln>
              <a:noFill/>
            </a:ln>
            <a:effectLst>
              <a:outerShdw blurRad="57150" rotWithShape="0" algn="bl" dir="5400000" dist="19050">
                <a:srgbClr val="000000">
                  <a:alpha val="50000"/>
                </a:srgbClr>
              </a:outerShdw>
            </a:effectLst>
          </p:spPr>
        </p:pic>
        <p:pic>
          <p:nvPicPr>
            <p:cNvPr id="297" name="Google Shape;297;p32"/>
            <p:cNvPicPr preferRelativeResize="0"/>
            <p:nvPr/>
          </p:nvPicPr>
          <p:blipFill>
            <a:blip r:embed="rId9">
              <a:alphaModFix/>
            </a:blip>
            <a:stretch>
              <a:fillRect/>
            </a:stretch>
          </p:blipFill>
          <p:spPr>
            <a:xfrm>
              <a:off x="7599550" y="1816201"/>
              <a:ext cx="431049" cy="263664"/>
            </a:xfrm>
            <a:prstGeom prst="rect">
              <a:avLst/>
            </a:prstGeom>
            <a:noFill/>
            <a:ln>
              <a:noFill/>
            </a:ln>
          </p:spPr>
        </p:pic>
      </p:grpSp>
      <p:grpSp>
        <p:nvGrpSpPr>
          <p:cNvPr id="298" name="Google Shape;298;p32"/>
          <p:cNvGrpSpPr/>
          <p:nvPr/>
        </p:nvGrpSpPr>
        <p:grpSpPr>
          <a:xfrm>
            <a:off x="5949028" y="1304426"/>
            <a:ext cx="2101472" cy="1311076"/>
            <a:chOff x="2409326" y="3140450"/>
            <a:chExt cx="2077169" cy="1168413"/>
          </a:xfrm>
        </p:grpSpPr>
        <p:pic>
          <p:nvPicPr>
            <p:cNvPr id="299" name="Google Shape;299;p32"/>
            <p:cNvPicPr preferRelativeResize="0"/>
            <p:nvPr/>
          </p:nvPicPr>
          <p:blipFill>
            <a:blip r:embed="rId10">
              <a:alphaModFix/>
            </a:blip>
            <a:stretch>
              <a:fillRect/>
            </a:stretch>
          </p:blipFill>
          <p:spPr>
            <a:xfrm>
              <a:off x="2409326" y="3140450"/>
              <a:ext cx="2077169" cy="1168413"/>
            </a:xfrm>
            <a:prstGeom prst="rect">
              <a:avLst/>
            </a:prstGeom>
            <a:noFill/>
            <a:ln>
              <a:noFill/>
            </a:ln>
            <a:effectLst>
              <a:outerShdw blurRad="57150" rotWithShape="0" algn="bl" dir="5400000" dist="19050">
                <a:srgbClr val="000000">
                  <a:alpha val="50000"/>
                </a:srgbClr>
              </a:outerShdw>
            </a:effectLst>
          </p:spPr>
        </p:pic>
        <p:pic>
          <p:nvPicPr>
            <p:cNvPr id="300" name="Google Shape;300;p32"/>
            <p:cNvPicPr preferRelativeResize="0"/>
            <p:nvPr/>
          </p:nvPicPr>
          <p:blipFill>
            <a:blip r:embed="rId11">
              <a:alphaModFix/>
            </a:blip>
            <a:stretch>
              <a:fillRect/>
            </a:stretch>
          </p:blipFill>
          <p:spPr>
            <a:xfrm>
              <a:off x="2485983" y="3933175"/>
              <a:ext cx="1001166" cy="300350"/>
            </a:xfrm>
            <a:prstGeom prst="rect">
              <a:avLst/>
            </a:prstGeom>
            <a:noFill/>
            <a:ln>
              <a:noFill/>
            </a:ln>
          </p:spPr>
        </p:pic>
      </p:grpSp>
      <p:grpSp>
        <p:nvGrpSpPr>
          <p:cNvPr id="301" name="Google Shape;301;p32"/>
          <p:cNvGrpSpPr/>
          <p:nvPr/>
        </p:nvGrpSpPr>
        <p:grpSpPr>
          <a:xfrm>
            <a:off x="3639028" y="2861196"/>
            <a:ext cx="2032472" cy="1259303"/>
            <a:chOff x="6292350" y="2727625"/>
            <a:chExt cx="1918875" cy="1085325"/>
          </a:xfrm>
        </p:grpSpPr>
        <p:pic>
          <p:nvPicPr>
            <p:cNvPr id="302" name="Google Shape;302;p32"/>
            <p:cNvPicPr preferRelativeResize="0"/>
            <p:nvPr/>
          </p:nvPicPr>
          <p:blipFill rotWithShape="1">
            <a:blip r:embed="rId12">
              <a:alphaModFix/>
            </a:blip>
            <a:srcRect b="14065" l="0" r="0" t="29376"/>
            <a:stretch/>
          </p:blipFill>
          <p:spPr>
            <a:xfrm>
              <a:off x="6292350" y="2727625"/>
              <a:ext cx="1918875" cy="1085325"/>
            </a:xfrm>
            <a:prstGeom prst="rect">
              <a:avLst/>
            </a:prstGeom>
            <a:noFill/>
            <a:ln>
              <a:noFill/>
            </a:ln>
            <a:effectLst>
              <a:outerShdw blurRad="57150" rotWithShape="0" algn="bl" dir="5400000" dist="19050">
                <a:srgbClr val="000000">
                  <a:alpha val="50000"/>
                </a:srgbClr>
              </a:outerShdw>
            </a:effectLst>
          </p:spPr>
        </p:pic>
        <p:pic>
          <p:nvPicPr>
            <p:cNvPr id="303" name="Google Shape;303;p32"/>
            <p:cNvPicPr preferRelativeResize="0"/>
            <p:nvPr/>
          </p:nvPicPr>
          <p:blipFill rotWithShape="1">
            <a:blip r:embed="rId13">
              <a:alphaModFix/>
            </a:blip>
            <a:srcRect b="0" l="0" r="49756" t="0"/>
            <a:stretch/>
          </p:blipFill>
          <p:spPr>
            <a:xfrm>
              <a:off x="6429050" y="3405525"/>
              <a:ext cx="440350" cy="230750"/>
            </a:xfrm>
            <a:prstGeom prst="rect">
              <a:avLst/>
            </a:prstGeom>
            <a:noFill/>
            <a:ln>
              <a:noFill/>
            </a:ln>
          </p:spPr>
        </p:pic>
      </p:grpSp>
      <p:pic>
        <p:nvPicPr>
          <p:cNvPr id="304" name="Google Shape;304;p32"/>
          <p:cNvPicPr preferRelativeResize="0"/>
          <p:nvPr/>
        </p:nvPicPr>
        <p:blipFill>
          <a:blip r:embed="rId14">
            <a:alphaModFix/>
          </a:blip>
          <a:stretch>
            <a:fillRect/>
          </a:stretch>
        </p:blipFill>
        <p:spPr>
          <a:xfrm>
            <a:off x="1157175" y="2755725"/>
            <a:ext cx="2204325" cy="1401000"/>
          </a:xfrm>
          <a:prstGeom prst="rect">
            <a:avLst/>
          </a:prstGeom>
          <a:noFill/>
          <a:ln>
            <a:noFill/>
          </a:ln>
        </p:spPr>
      </p:pic>
      <p:pic>
        <p:nvPicPr>
          <p:cNvPr id="305" name="Google Shape;305;p32"/>
          <p:cNvPicPr preferRelativeResize="0"/>
          <p:nvPr/>
        </p:nvPicPr>
        <p:blipFill>
          <a:blip r:embed="rId15">
            <a:alphaModFix/>
          </a:blip>
          <a:stretch>
            <a:fillRect/>
          </a:stretch>
        </p:blipFill>
        <p:spPr>
          <a:xfrm>
            <a:off x="1294297" y="3817247"/>
            <a:ext cx="289950" cy="289975"/>
          </a:xfrm>
          <a:prstGeom prst="rect">
            <a:avLst/>
          </a:prstGeom>
          <a:noFill/>
          <a:ln>
            <a:noFill/>
          </a:ln>
        </p:spPr>
      </p:pic>
      <p:pic>
        <p:nvPicPr>
          <p:cNvPr id="306" name="Google Shape;306;p32"/>
          <p:cNvPicPr preferRelativeResize="0"/>
          <p:nvPr/>
        </p:nvPicPr>
        <p:blipFill>
          <a:blip r:embed="rId16">
            <a:alphaModFix/>
          </a:blip>
          <a:stretch>
            <a:fillRect/>
          </a:stretch>
        </p:blipFill>
        <p:spPr>
          <a:xfrm>
            <a:off x="5949026" y="2790359"/>
            <a:ext cx="2101474" cy="1400979"/>
          </a:xfrm>
          <a:prstGeom prst="rect">
            <a:avLst/>
          </a:prstGeom>
          <a:noFill/>
          <a:ln>
            <a:noFill/>
          </a:ln>
          <a:effectLst>
            <a:outerShdw blurRad="57150" rotWithShape="0" algn="bl" dir="5400000" dist="19050">
              <a:srgbClr val="000000">
                <a:alpha val="50000"/>
              </a:srgbClr>
            </a:outerShdw>
          </a:effectLst>
        </p:spPr>
      </p:pic>
      <p:pic>
        <p:nvPicPr>
          <p:cNvPr id="307" name="Google Shape;307;p32"/>
          <p:cNvPicPr preferRelativeResize="0"/>
          <p:nvPr/>
        </p:nvPicPr>
        <p:blipFill>
          <a:blip r:embed="rId17">
            <a:alphaModFix/>
          </a:blip>
          <a:stretch>
            <a:fillRect/>
          </a:stretch>
        </p:blipFill>
        <p:spPr>
          <a:xfrm>
            <a:off x="1123350" y="373250"/>
            <a:ext cx="2230448" cy="790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1" name="Shape 311"/>
        <p:cNvGrpSpPr/>
        <p:nvPr/>
      </p:nvGrpSpPr>
      <p:grpSpPr>
        <a:xfrm>
          <a:off x="0" y="0"/>
          <a:ext cx="0" cy="0"/>
          <a:chOff x="0" y="0"/>
          <a:chExt cx="0" cy="0"/>
        </a:xfrm>
      </p:grpSpPr>
      <p:pic>
        <p:nvPicPr>
          <p:cNvPr id="312" name="Google Shape;312;p33"/>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313" name="Google Shape;313;p33"/>
          <p:cNvSpPr/>
          <p:nvPr/>
        </p:nvSpPr>
        <p:spPr>
          <a:xfrm>
            <a:off x="5451625" y="3768750"/>
            <a:ext cx="3692400" cy="138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 name="Google Shape;314;p33"/>
          <p:cNvPicPr preferRelativeResize="0"/>
          <p:nvPr/>
        </p:nvPicPr>
        <p:blipFill rotWithShape="1">
          <a:blip r:embed="rId4">
            <a:alphaModFix/>
          </a:blip>
          <a:srcRect b="0" l="0" r="0" t="0"/>
          <a:stretch/>
        </p:blipFill>
        <p:spPr>
          <a:xfrm>
            <a:off x="1137323" y="3209200"/>
            <a:ext cx="1157598" cy="416101"/>
          </a:xfrm>
          <a:prstGeom prst="rect">
            <a:avLst/>
          </a:prstGeom>
          <a:noFill/>
          <a:ln>
            <a:noFill/>
          </a:ln>
        </p:spPr>
      </p:pic>
      <p:pic>
        <p:nvPicPr>
          <p:cNvPr id="315" name="Google Shape;315;p33"/>
          <p:cNvPicPr preferRelativeResize="0"/>
          <p:nvPr/>
        </p:nvPicPr>
        <p:blipFill rotWithShape="1">
          <a:blip r:embed="rId5">
            <a:alphaModFix/>
          </a:blip>
          <a:srcRect b="0" l="0" r="0" t="0"/>
          <a:stretch/>
        </p:blipFill>
        <p:spPr>
          <a:xfrm>
            <a:off x="1531446" y="3768760"/>
            <a:ext cx="1555978" cy="571838"/>
          </a:xfrm>
          <a:prstGeom prst="rect">
            <a:avLst/>
          </a:prstGeom>
          <a:noFill/>
          <a:ln>
            <a:noFill/>
          </a:ln>
        </p:spPr>
      </p:pic>
      <p:pic>
        <p:nvPicPr>
          <p:cNvPr id="316" name="Google Shape;316;p33"/>
          <p:cNvPicPr preferRelativeResize="0"/>
          <p:nvPr/>
        </p:nvPicPr>
        <p:blipFill>
          <a:blip r:embed="rId6">
            <a:alphaModFix/>
          </a:blip>
          <a:stretch>
            <a:fillRect/>
          </a:stretch>
        </p:blipFill>
        <p:spPr>
          <a:xfrm>
            <a:off x="2499900" y="3209201"/>
            <a:ext cx="1145940" cy="461700"/>
          </a:xfrm>
          <a:prstGeom prst="rect">
            <a:avLst/>
          </a:prstGeom>
          <a:noFill/>
          <a:ln>
            <a:noFill/>
          </a:ln>
        </p:spPr>
      </p:pic>
      <p:pic>
        <p:nvPicPr>
          <p:cNvPr id="317" name="Google Shape;317;p33"/>
          <p:cNvPicPr preferRelativeResize="0"/>
          <p:nvPr/>
        </p:nvPicPr>
        <p:blipFill>
          <a:blip r:embed="rId7">
            <a:alphaModFix/>
          </a:blip>
          <a:stretch>
            <a:fillRect/>
          </a:stretch>
        </p:blipFill>
        <p:spPr>
          <a:xfrm>
            <a:off x="945024" y="187750"/>
            <a:ext cx="4255694" cy="994400"/>
          </a:xfrm>
          <a:prstGeom prst="rect">
            <a:avLst/>
          </a:prstGeom>
          <a:noFill/>
          <a:ln>
            <a:noFill/>
          </a:ln>
        </p:spPr>
      </p:pic>
      <p:pic>
        <p:nvPicPr>
          <p:cNvPr id="318" name="Google Shape;318;p33"/>
          <p:cNvPicPr preferRelativeResize="0"/>
          <p:nvPr/>
        </p:nvPicPr>
        <p:blipFill rotWithShape="1">
          <a:blip r:embed="rId8">
            <a:alphaModFix/>
          </a:blip>
          <a:srcRect b="9858" l="0" r="0" t="9858"/>
          <a:stretch/>
        </p:blipFill>
        <p:spPr>
          <a:xfrm>
            <a:off x="1137325" y="1176428"/>
            <a:ext cx="4434801" cy="1790575"/>
          </a:xfrm>
          <a:prstGeom prst="rect">
            <a:avLst/>
          </a:prstGeom>
          <a:noFill/>
          <a:ln>
            <a:noFill/>
          </a:ln>
          <a:effectLst>
            <a:outerShdw blurRad="57150" rotWithShape="0" algn="bl" dir="5400000" dist="19050">
              <a:srgbClr val="000000">
                <a:alpha val="50000"/>
              </a:srgbClr>
            </a:outerShdw>
          </a:effectLst>
        </p:spPr>
      </p:pic>
      <p:sp>
        <p:nvSpPr>
          <p:cNvPr id="319" name="Google Shape;319;p33"/>
          <p:cNvSpPr txBox="1"/>
          <p:nvPr/>
        </p:nvSpPr>
        <p:spPr>
          <a:xfrm>
            <a:off x="5759939" y="1358538"/>
            <a:ext cx="22887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 sz="3000" u="sng">
                <a:solidFill>
                  <a:srgbClr val="99CA39"/>
                </a:solidFill>
                <a:latin typeface="Century Gothic"/>
                <a:ea typeface="Century Gothic"/>
                <a:cs typeface="Century Gothic"/>
                <a:sym typeface="Century Gothic"/>
                <a:hlinkClick r:id="rId9">
                  <a:extLst>
                    <a:ext uri="{A12FA001-AC4F-418D-AE19-62706E023703}">
                      <ahyp:hlinkClr val="tx"/>
                    </a:ext>
                  </a:extLst>
                </a:hlinkClick>
              </a:rPr>
              <a:t>cc-fix.com</a:t>
            </a:r>
            <a:r>
              <a:rPr b="1" lang="en" sz="3000">
                <a:solidFill>
                  <a:srgbClr val="F4AE2A"/>
                </a:solidFill>
                <a:latin typeface="Century Gothic"/>
                <a:ea typeface="Century Gothic"/>
                <a:cs typeface="Century Gothic"/>
                <a:sym typeface="Century Gothic"/>
              </a:rPr>
              <a:t> </a:t>
            </a:r>
            <a:endParaRPr b="1" i="0" sz="3000" u="none" cap="none" strike="noStrike">
              <a:solidFill>
                <a:srgbClr val="F4AE2A"/>
              </a:solidFill>
              <a:latin typeface="Century Gothic"/>
              <a:ea typeface="Century Gothic"/>
              <a:cs typeface="Century Gothic"/>
              <a:sym typeface="Century Gothic"/>
            </a:endParaRPr>
          </a:p>
        </p:txBody>
      </p:sp>
      <p:pic>
        <p:nvPicPr>
          <p:cNvPr id="320" name="Google Shape;320;p33"/>
          <p:cNvPicPr preferRelativeResize="0"/>
          <p:nvPr/>
        </p:nvPicPr>
        <p:blipFill>
          <a:blip r:embed="rId10">
            <a:alphaModFix/>
          </a:blip>
          <a:stretch>
            <a:fillRect/>
          </a:stretch>
        </p:blipFill>
        <p:spPr>
          <a:xfrm>
            <a:off x="6431694" y="4538172"/>
            <a:ext cx="1540373" cy="359961"/>
          </a:xfrm>
          <a:prstGeom prst="rect">
            <a:avLst/>
          </a:prstGeom>
          <a:noFill/>
          <a:ln>
            <a:noFill/>
          </a:ln>
        </p:spPr>
      </p:pic>
      <p:pic>
        <p:nvPicPr>
          <p:cNvPr id="321" name="Google Shape;321;p33"/>
          <p:cNvPicPr preferRelativeResize="0"/>
          <p:nvPr/>
        </p:nvPicPr>
        <p:blipFill rotWithShape="1">
          <a:blip r:embed="rId11">
            <a:alphaModFix/>
          </a:blip>
          <a:srcRect b="10436" l="0" r="0" t="10436"/>
          <a:stretch/>
        </p:blipFill>
        <p:spPr>
          <a:xfrm>
            <a:off x="3740250" y="2601100"/>
            <a:ext cx="4308398" cy="17394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5" name="Shape 325"/>
        <p:cNvGrpSpPr/>
        <p:nvPr/>
      </p:nvGrpSpPr>
      <p:grpSpPr>
        <a:xfrm>
          <a:off x="0" y="0"/>
          <a:ext cx="0" cy="0"/>
          <a:chOff x="0" y="0"/>
          <a:chExt cx="0" cy="0"/>
        </a:xfrm>
      </p:grpSpPr>
      <p:pic>
        <p:nvPicPr>
          <p:cNvPr id="326" name="Google Shape;326;p34"/>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327" name="Google Shape;327;p34"/>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34"/>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329" name="Google Shape;329;p34"/>
          <p:cNvSpPr txBox="1"/>
          <p:nvPr/>
        </p:nvSpPr>
        <p:spPr>
          <a:xfrm>
            <a:off x="768650" y="267925"/>
            <a:ext cx="73230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2800">
                <a:solidFill>
                  <a:srgbClr val="283995"/>
                </a:solidFill>
                <a:latin typeface="Century Gothic"/>
                <a:ea typeface="Century Gothic"/>
                <a:cs typeface="Century Gothic"/>
                <a:sym typeface="Century Gothic"/>
              </a:rPr>
              <a:t>DOT Strengthening Mobility and Revolutionizing Transportation (</a:t>
            </a:r>
            <a:r>
              <a:rPr b="1" lang="en" sz="2800">
                <a:solidFill>
                  <a:srgbClr val="283995"/>
                </a:solidFill>
                <a:latin typeface="Century Gothic"/>
                <a:ea typeface="Century Gothic"/>
                <a:cs typeface="Century Gothic"/>
                <a:sym typeface="Century Gothic"/>
              </a:rPr>
              <a:t>SMART</a:t>
            </a:r>
            <a:r>
              <a:rPr b="1" lang="en" sz="2800">
                <a:solidFill>
                  <a:srgbClr val="283995"/>
                </a:solidFill>
                <a:latin typeface="Century Gothic"/>
                <a:ea typeface="Century Gothic"/>
                <a:cs typeface="Century Gothic"/>
                <a:sym typeface="Century Gothic"/>
              </a:rPr>
              <a:t>)</a:t>
            </a:r>
            <a:endParaRPr b="1" sz="2800">
              <a:solidFill>
                <a:srgbClr val="283995"/>
              </a:solidFill>
              <a:latin typeface="Century Gothic"/>
              <a:ea typeface="Century Gothic"/>
              <a:cs typeface="Century Gothic"/>
              <a:sym typeface="Century Gothic"/>
            </a:endParaRPr>
          </a:p>
        </p:txBody>
      </p:sp>
      <p:sp>
        <p:nvSpPr>
          <p:cNvPr id="330" name="Google Shape;330;p34"/>
          <p:cNvSpPr txBox="1"/>
          <p:nvPr/>
        </p:nvSpPr>
        <p:spPr>
          <a:xfrm>
            <a:off x="768650" y="1256475"/>
            <a:ext cx="7732200" cy="3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Century Gothic"/>
                <a:ea typeface="Century Gothic"/>
                <a:cs typeface="Century Gothic"/>
                <a:sym typeface="Century Gothic"/>
              </a:rPr>
              <a:t>Key </a:t>
            </a:r>
            <a:r>
              <a:rPr b="1" lang="en" sz="1800">
                <a:solidFill>
                  <a:schemeClr val="dk1"/>
                </a:solidFill>
                <a:latin typeface="Century Gothic"/>
                <a:ea typeface="Century Gothic"/>
                <a:cs typeface="Century Gothic"/>
                <a:sym typeface="Century Gothic"/>
              </a:rPr>
              <a:t>Information</a:t>
            </a:r>
            <a:endParaRPr b="1" sz="1800">
              <a:solidFill>
                <a:schemeClr val="dk1"/>
              </a:solidFill>
              <a:latin typeface="Century Gothic"/>
              <a:ea typeface="Century Gothic"/>
              <a:cs typeface="Century Gothic"/>
              <a:sym typeface="Century Gothic"/>
            </a:endParaRPr>
          </a:p>
          <a:p>
            <a:pPr indent="-330200" lvl="0" marL="457200" rtl="0" algn="l">
              <a:spcBef>
                <a:spcPts val="100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Notice of Funding Opportunity </a:t>
            </a:r>
            <a:r>
              <a:rPr lang="en" sz="1600" u="sng">
                <a:solidFill>
                  <a:srgbClr val="F4AE2A"/>
                </a:solidFill>
                <a:latin typeface="Century Gothic"/>
                <a:ea typeface="Century Gothic"/>
                <a:cs typeface="Century Gothic"/>
                <a:sym typeface="Century Gothic"/>
                <a:hlinkClick r:id="rId5">
                  <a:extLst>
                    <a:ext uri="{A12FA001-AC4F-418D-AE19-62706E023703}">
                      <ahyp:hlinkClr val="tx"/>
                    </a:ext>
                  </a:extLst>
                </a:hlinkClick>
              </a:rPr>
              <a:t>NOFO released 5/13/24</a:t>
            </a:r>
            <a:endParaRPr sz="1600" u="sng">
              <a:solidFill>
                <a:srgbClr val="F4AE2A"/>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2 Stage Opportunity</a:t>
            </a:r>
            <a:endParaRPr sz="1600">
              <a:solidFill>
                <a:schemeClr val="dk1"/>
              </a:solidFill>
              <a:latin typeface="Century Gothic"/>
              <a:ea typeface="Century Gothic"/>
              <a:cs typeface="Century Gothic"/>
              <a:sym typeface="Century Gothic"/>
            </a:endParaRPr>
          </a:p>
          <a:p>
            <a:pPr indent="-330200" lvl="1" marL="914400" rtl="0" algn="l">
              <a:spcBef>
                <a:spcPts val="0"/>
              </a:spcBef>
              <a:spcAft>
                <a:spcPts val="0"/>
              </a:spcAft>
              <a:buClr>
                <a:schemeClr val="dk1"/>
              </a:buClr>
              <a:buSzPts val="1600"/>
              <a:buFont typeface="Century Gothic"/>
              <a:buChar char="○"/>
            </a:pPr>
            <a:r>
              <a:rPr b="1" lang="en" sz="1600">
                <a:solidFill>
                  <a:schemeClr val="dk1"/>
                </a:solidFill>
                <a:latin typeface="Century Gothic"/>
                <a:ea typeface="Century Gothic"/>
                <a:cs typeface="Century Gothic"/>
                <a:sym typeface="Century Gothic"/>
              </a:rPr>
              <a:t>Planning and Prototyping Grants Stage 1 - Max $2MM</a:t>
            </a:r>
            <a:r>
              <a:rPr lang="en" sz="1600">
                <a:solidFill>
                  <a:schemeClr val="dk1"/>
                </a:solidFill>
                <a:latin typeface="Century Gothic"/>
                <a:ea typeface="Century Gothic"/>
                <a:cs typeface="Century Gothic"/>
                <a:sym typeface="Century Gothic"/>
              </a:rPr>
              <a:t>, 18 month Period of Performance</a:t>
            </a:r>
            <a:endParaRPr sz="1600">
              <a:solidFill>
                <a:schemeClr val="dk1"/>
              </a:solidFill>
              <a:latin typeface="Century Gothic"/>
              <a:ea typeface="Century Gothic"/>
              <a:cs typeface="Century Gothic"/>
              <a:sym typeface="Century Gothic"/>
            </a:endParaRPr>
          </a:p>
          <a:p>
            <a:pPr indent="-330200" lvl="1" marL="914400" rtl="0" algn="l">
              <a:spcBef>
                <a:spcPts val="0"/>
              </a:spcBef>
              <a:spcAft>
                <a:spcPts val="0"/>
              </a:spcAft>
              <a:buClr>
                <a:schemeClr val="dk1"/>
              </a:buClr>
              <a:buSzPts val="1600"/>
              <a:buFont typeface="Century Gothic"/>
              <a:buChar char="○"/>
            </a:pPr>
            <a:r>
              <a:rPr b="1" lang="en" sz="1600">
                <a:solidFill>
                  <a:schemeClr val="dk1"/>
                </a:solidFill>
                <a:latin typeface="Century Gothic"/>
                <a:ea typeface="Century Gothic"/>
                <a:cs typeface="Century Gothic"/>
                <a:sym typeface="Century Gothic"/>
              </a:rPr>
              <a:t>Implementation Stage 2 - Compete Max $15MM</a:t>
            </a:r>
            <a:r>
              <a:rPr lang="en" sz="1600">
                <a:solidFill>
                  <a:schemeClr val="dk1"/>
                </a:solidFill>
                <a:latin typeface="Century Gothic"/>
                <a:ea typeface="Century Gothic"/>
                <a:cs typeface="Century Gothic"/>
                <a:sym typeface="Century Gothic"/>
              </a:rPr>
              <a:t>, 36 month Period of Performance </a:t>
            </a:r>
            <a:endParaRPr sz="1600">
              <a:solidFill>
                <a:schemeClr val="dk1"/>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Char char="●"/>
            </a:pPr>
            <a:r>
              <a:rPr b="1" lang="en" sz="1600">
                <a:solidFill>
                  <a:schemeClr val="dk1"/>
                </a:solidFill>
                <a:latin typeface="Century Gothic"/>
                <a:ea typeface="Century Gothic"/>
                <a:cs typeface="Century Gothic"/>
                <a:sym typeface="Century Gothic"/>
              </a:rPr>
              <a:t>No Cost Share or Matching Requirement Stage 1</a:t>
            </a:r>
            <a:endParaRPr b="1" sz="1600">
              <a:solidFill>
                <a:schemeClr val="dk1"/>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Avg Award Stage 1 = $1.5MM; </a:t>
            </a:r>
            <a:endParaRPr sz="1600">
              <a:solidFill>
                <a:schemeClr val="dk1"/>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Eligibility: State, Political subdivision of a State, Tribal government, </a:t>
            </a:r>
            <a:r>
              <a:rPr b="1" lang="en" sz="1600">
                <a:solidFill>
                  <a:schemeClr val="dk1"/>
                </a:solidFill>
                <a:latin typeface="Century Gothic"/>
                <a:ea typeface="Century Gothic"/>
                <a:cs typeface="Century Gothic"/>
                <a:sym typeface="Century Gothic"/>
              </a:rPr>
              <a:t>Public Transit Agency</a:t>
            </a:r>
            <a:r>
              <a:rPr lang="en" sz="1600">
                <a:solidFill>
                  <a:schemeClr val="dk1"/>
                </a:solidFill>
                <a:latin typeface="Century Gothic"/>
                <a:ea typeface="Century Gothic"/>
                <a:cs typeface="Century Gothic"/>
                <a:sym typeface="Century Gothic"/>
              </a:rPr>
              <a:t> or Authority, Public Toll Authority, Metropolitan Planning Organization, A group comprised of the above 2 or more eligible entities  </a:t>
            </a:r>
            <a:endParaRPr sz="1600">
              <a:solidFill>
                <a:schemeClr val="dk1"/>
              </a:solidFill>
              <a:latin typeface="Century Gothic"/>
              <a:ea typeface="Century Gothic"/>
              <a:cs typeface="Century Gothic"/>
              <a:sym typeface="Century Gothic"/>
            </a:endParaRPr>
          </a:p>
        </p:txBody>
      </p:sp>
      <p:sp>
        <p:nvSpPr>
          <p:cNvPr id="331" name="Google Shape;331;p34"/>
          <p:cNvSpPr txBox="1"/>
          <p:nvPr/>
        </p:nvSpPr>
        <p:spPr>
          <a:xfrm>
            <a:off x="3338150" y="1256475"/>
            <a:ext cx="5162700" cy="4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highlight>
                  <a:schemeClr val="accent6"/>
                </a:highlight>
              </a:rPr>
              <a:t>Phase 1 Submission Deadline: July 12, 2024</a:t>
            </a:r>
            <a:endParaRPr b="1" sz="1800">
              <a:solidFill>
                <a:schemeClr val="dk2"/>
              </a:solidFill>
              <a:highlight>
                <a:schemeClr val="accent6"/>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5" name="Shape 335"/>
        <p:cNvGrpSpPr/>
        <p:nvPr/>
      </p:nvGrpSpPr>
      <p:grpSpPr>
        <a:xfrm>
          <a:off x="0" y="0"/>
          <a:ext cx="0" cy="0"/>
          <a:chOff x="0" y="0"/>
          <a:chExt cx="0" cy="0"/>
        </a:xfrm>
      </p:grpSpPr>
      <p:pic>
        <p:nvPicPr>
          <p:cNvPr id="336" name="Google Shape;336;p35"/>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337" name="Google Shape;337;p35"/>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8" name="Google Shape;338;p35"/>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339" name="Google Shape;339;p35"/>
          <p:cNvSpPr txBox="1"/>
          <p:nvPr/>
        </p:nvSpPr>
        <p:spPr>
          <a:xfrm>
            <a:off x="768650" y="180775"/>
            <a:ext cx="74649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200">
                <a:solidFill>
                  <a:srgbClr val="283995"/>
                </a:solidFill>
                <a:latin typeface="Century Gothic"/>
                <a:ea typeface="Century Gothic"/>
                <a:cs typeface="Century Gothic"/>
                <a:sym typeface="Century Gothic"/>
              </a:rPr>
              <a:t>Budget Summary</a:t>
            </a:r>
            <a:endParaRPr b="1" sz="3200">
              <a:solidFill>
                <a:srgbClr val="283995"/>
              </a:solidFill>
              <a:latin typeface="Century Gothic"/>
              <a:ea typeface="Century Gothic"/>
              <a:cs typeface="Century Gothic"/>
              <a:sym typeface="Century Gothic"/>
            </a:endParaRPr>
          </a:p>
        </p:txBody>
      </p:sp>
      <p:graphicFrame>
        <p:nvGraphicFramePr>
          <p:cNvPr id="340" name="Google Shape;340;p35"/>
          <p:cNvGraphicFramePr/>
          <p:nvPr/>
        </p:nvGraphicFramePr>
        <p:xfrm>
          <a:off x="869800" y="896625"/>
          <a:ext cx="3000000" cy="3000000"/>
        </p:xfrm>
        <a:graphic>
          <a:graphicData uri="http://schemas.openxmlformats.org/drawingml/2006/table">
            <a:tbl>
              <a:tblPr>
                <a:noFill/>
                <a:tableStyleId>{82BC6172-1B2F-4388-97C7-2711466D3E46}</a:tableStyleId>
              </a:tblPr>
              <a:tblGrid>
                <a:gridCol w="3845700"/>
                <a:gridCol w="1476000"/>
                <a:gridCol w="2423875"/>
              </a:tblGrid>
              <a:tr h="274750">
                <a:tc>
                  <a:txBody>
                    <a:bodyPr/>
                    <a:lstStyle/>
                    <a:p>
                      <a:pPr indent="0" lvl="0" marL="0" rtl="0" algn="l">
                        <a:lnSpc>
                          <a:spcPct val="6000"/>
                        </a:lnSpc>
                        <a:spcBef>
                          <a:spcPts val="0"/>
                        </a:spcBef>
                        <a:spcAft>
                          <a:spcPts val="0"/>
                        </a:spcAft>
                        <a:buNone/>
                      </a:pPr>
                      <a:r>
                        <a:rPr b="1" lang="en" sz="800" u="sng">
                          <a:latin typeface="Calibri"/>
                          <a:ea typeface="Calibri"/>
                          <a:cs typeface="Calibri"/>
                          <a:sym typeface="Calibri"/>
                        </a:rPr>
                        <a:t>Participant / Category</a:t>
                      </a:r>
                      <a:endParaRPr b="1" sz="800" u="sng">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b="1" lang="en" sz="800" u="sng">
                          <a:latin typeface="Calibri"/>
                          <a:ea typeface="Calibri"/>
                          <a:cs typeface="Calibri"/>
                          <a:sym typeface="Calibri"/>
                        </a:rPr>
                        <a:t>Type</a:t>
                      </a:r>
                      <a:endParaRPr b="1" sz="800" u="sng">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b="1" lang="en" sz="800" u="sng">
                          <a:latin typeface="Calibri"/>
                          <a:ea typeface="Calibri"/>
                          <a:cs typeface="Calibri"/>
                          <a:sym typeface="Calibri"/>
                        </a:rPr>
                        <a:t>Project Funding Required</a:t>
                      </a:r>
                      <a:endParaRPr b="1" sz="800" u="sng">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3750">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Transportation Agency of Monterey County</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Direct</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$236,424</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Monterey Bay DART</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Contractor</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$297,756</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UC/CITRIS</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Subcontractor</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$37,680</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ACUASI</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Subcontractor</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$89,929</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Monterey Department of Emergency Management</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Contractor</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$100,100</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ATA</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Subcontractor</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$301,144</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Airspace Integration</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Subcontractor</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$248,342</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Aloft</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Subcontractor</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$60,400</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OneSky</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Subcontractor</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$96,180</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Supplies</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Supplies</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$29,750</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Sensor Equipment Purchased</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Equipment</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$298,000</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Sensor Equipment Leased</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Contractual</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u="sng">
                          <a:latin typeface="Calibri"/>
                          <a:ea typeface="Calibri"/>
                          <a:cs typeface="Calibri"/>
                          <a:sym typeface="Calibri"/>
                        </a:rPr>
                        <a:t>$283,450</a:t>
                      </a:r>
                      <a:endParaRPr sz="800" u="sng">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6450">
                <a:tc>
                  <a:txBody>
                    <a:bodyPr/>
                    <a:lstStyle/>
                    <a:p>
                      <a:pPr indent="0" lvl="0" marL="0" rtl="0" algn="l">
                        <a:lnSpc>
                          <a:spcPct val="6000"/>
                        </a:lnSpc>
                        <a:spcBef>
                          <a:spcPts val="0"/>
                        </a:spcBef>
                        <a:spcAft>
                          <a:spcPts val="0"/>
                        </a:spcAft>
                        <a:buNone/>
                      </a:pPr>
                      <a:r>
                        <a:rPr b="1" lang="en" sz="800">
                          <a:latin typeface="Calibri"/>
                          <a:ea typeface="Calibri"/>
                          <a:cs typeface="Calibri"/>
                          <a:sym typeface="Calibri"/>
                        </a:rPr>
                        <a:t>Project Total Funding Required</a:t>
                      </a:r>
                      <a:endParaRPr b="1"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b="1" lang="en" sz="800">
                          <a:latin typeface="Calibri"/>
                          <a:ea typeface="Calibri"/>
                          <a:cs typeface="Calibri"/>
                          <a:sym typeface="Calibri"/>
                        </a:rPr>
                        <a:t>Total</a:t>
                      </a:r>
                      <a:endParaRPr b="1"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b="1" lang="en" sz="800">
                          <a:latin typeface="Calibri"/>
                          <a:ea typeface="Calibri"/>
                          <a:cs typeface="Calibri"/>
                          <a:sym typeface="Calibri"/>
                        </a:rPr>
                        <a:t>$2,079,154</a:t>
                      </a:r>
                      <a:endParaRPr b="1"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Partner Committed Match (DART, ASI, ATAA)</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Total</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$153,700</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375">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Federal Funding Request</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6000"/>
                        </a:lnSpc>
                        <a:spcBef>
                          <a:spcPts val="0"/>
                        </a:spcBef>
                        <a:spcAft>
                          <a:spcPts val="0"/>
                        </a:spcAft>
                        <a:buNone/>
                      </a:pPr>
                      <a:r>
                        <a:rPr lang="en" sz="800">
                          <a:latin typeface="Calibri"/>
                          <a:ea typeface="Calibri"/>
                          <a:cs typeface="Calibri"/>
                          <a:sym typeface="Calibri"/>
                        </a:rPr>
                        <a:t>Total</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6000"/>
                        </a:lnSpc>
                        <a:spcBef>
                          <a:spcPts val="0"/>
                        </a:spcBef>
                        <a:spcAft>
                          <a:spcPts val="0"/>
                        </a:spcAft>
                        <a:buNone/>
                      </a:pPr>
                      <a:r>
                        <a:rPr lang="en" sz="800">
                          <a:latin typeface="Calibri"/>
                          <a:ea typeface="Calibri"/>
                          <a:cs typeface="Calibri"/>
                          <a:sym typeface="Calibri"/>
                        </a:rPr>
                        <a:t>$1,925,454</a:t>
                      </a:r>
                      <a:endParaRPr sz="8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4457700" y="0"/>
            <a:ext cx="4663451" cy="3194100"/>
          </a:xfrm>
          <a:prstGeom prst="rect">
            <a:avLst/>
          </a:prstGeom>
          <a:noFill/>
          <a:ln>
            <a:noFill/>
          </a:ln>
        </p:spPr>
      </p:pic>
      <p:pic>
        <p:nvPicPr>
          <p:cNvPr id="82" name="Google Shape;82;p18"/>
          <p:cNvPicPr preferRelativeResize="0"/>
          <p:nvPr/>
        </p:nvPicPr>
        <p:blipFill>
          <a:blip r:embed="rId4">
            <a:alphaModFix/>
          </a:blip>
          <a:stretch>
            <a:fillRect/>
          </a:stretch>
        </p:blipFill>
        <p:spPr>
          <a:xfrm>
            <a:off x="0" y="0"/>
            <a:ext cx="4507474" cy="2944351"/>
          </a:xfrm>
          <a:prstGeom prst="rect">
            <a:avLst/>
          </a:prstGeom>
          <a:noFill/>
          <a:ln>
            <a:noFill/>
          </a:ln>
        </p:spPr>
      </p:pic>
      <p:sp>
        <p:nvSpPr>
          <p:cNvPr id="83" name="Google Shape;83;p18"/>
          <p:cNvSpPr txBox="1"/>
          <p:nvPr/>
        </p:nvSpPr>
        <p:spPr>
          <a:xfrm>
            <a:off x="0" y="3041925"/>
            <a:ext cx="2903100" cy="1627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2700">
                <a:solidFill>
                  <a:srgbClr val="283995"/>
                </a:solidFill>
                <a:latin typeface="Century Gothic"/>
                <a:ea typeface="Century Gothic"/>
                <a:cs typeface="Century Gothic"/>
                <a:sym typeface="Century Gothic"/>
              </a:rPr>
              <a:t>Why does this matter for the Central Coast?</a:t>
            </a:r>
            <a:endParaRPr b="1" sz="2700">
              <a:solidFill>
                <a:srgbClr val="283995"/>
              </a:solidFill>
              <a:latin typeface="Century Gothic"/>
              <a:ea typeface="Century Gothic"/>
              <a:cs typeface="Century Gothic"/>
              <a:sym typeface="Century Gothic"/>
            </a:endParaRPr>
          </a:p>
        </p:txBody>
      </p:sp>
      <p:pic>
        <p:nvPicPr>
          <p:cNvPr id="84" name="Google Shape;84;p18"/>
          <p:cNvPicPr preferRelativeResize="0"/>
          <p:nvPr/>
        </p:nvPicPr>
        <p:blipFill>
          <a:blip r:embed="rId5">
            <a:alphaModFix/>
          </a:blip>
          <a:stretch>
            <a:fillRect/>
          </a:stretch>
        </p:blipFill>
        <p:spPr>
          <a:xfrm>
            <a:off x="2656675" y="2944350"/>
            <a:ext cx="3698424" cy="2153425"/>
          </a:xfrm>
          <a:prstGeom prst="rect">
            <a:avLst/>
          </a:prstGeom>
          <a:noFill/>
          <a:ln>
            <a:noFill/>
          </a:ln>
        </p:spPr>
      </p:pic>
      <p:pic>
        <p:nvPicPr>
          <p:cNvPr id="85" name="Google Shape;85;p18"/>
          <p:cNvPicPr preferRelativeResize="0"/>
          <p:nvPr/>
        </p:nvPicPr>
        <p:blipFill>
          <a:blip r:embed="rId6">
            <a:alphaModFix/>
          </a:blip>
          <a:stretch>
            <a:fillRect/>
          </a:stretch>
        </p:blipFill>
        <p:spPr>
          <a:xfrm>
            <a:off x="6355100" y="2567880"/>
            <a:ext cx="2788901" cy="257562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4" name="Shape 344"/>
        <p:cNvGrpSpPr/>
        <p:nvPr/>
      </p:nvGrpSpPr>
      <p:grpSpPr>
        <a:xfrm>
          <a:off x="0" y="0"/>
          <a:ext cx="0" cy="0"/>
          <a:chOff x="0" y="0"/>
          <a:chExt cx="0" cy="0"/>
        </a:xfrm>
      </p:grpSpPr>
      <p:pic>
        <p:nvPicPr>
          <p:cNvPr id="345" name="Google Shape;345;p36"/>
          <p:cNvPicPr preferRelativeResize="0"/>
          <p:nvPr/>
        </p:nvPicPr>
        <p:blipFill rotWithShape="1">
          <a:blip r:embed="rId3">
            <a:alphaModFix/>
          </a:blip>
          <a:srcRect b="0" l="0" r="39827" t="0"/>
          <a:stretch/>
        </p:blipFill>
        <p:spPr>
          <a:xfrm>
            <a:off x="0" y="0"/>
            <a:ext cx="5502300" cy="5143499"/>
          </a:xfrm>
          <a:prstGeom prst="rect">
            <a:avLst/>
          </a:prstGeom>
          <a:noFill/>
          <a:ln>
            <a:noFill/>
          </a:ln>
        </p:spPr>
      </p:pic>
      <p:sp>
        <p:nvSpPr>
          <p:cNvPr id="346" name="Google Shape;346;p36"/>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7" name="Google Shape;347;p36"/>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348" name="Google Shape;348;p36"/>
          <p:cNvSpPr txBox="1"/>
          <p:nvPr/>
        </p:nvSpPr>
        <p:spPr>
          <a:xfrm>
            <a:off x="839550" y="-47387"/>
            <a:ext cx="7464900" cy="99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sz="3200">
                <a:solidFill>
                  <a:srgbClr val="283995"/>
                </a:solidFill>
                <a:latin typeface="Century Gothic"/>
                <a:ea typeface="Century Gothic"/>
                <a:cs typeface="Century Gothic"/>
                <a:sym typeface="Century Gothic"/>
              </a:rPr>
              <a:t>Budget Summary</a:t>
            </a:r>
            <a:endParaRPr b="1" sz="3200">
              <a:solidFill>
                <a:srgbClr val="283995"/>
              </a:solidFill>
              <a:latin typeface="Century Gothic"/>
              <a:ea typeface="Century Gothic"/>
              <a:cs typeface="Century Gothic"/>
              <a:sym typeface="Century Gothic"/>
            </a:endParaRPr>
          </a:p>
        </p:txBody>
      </p:sp>
      <p:graphicFrame>
        <p:nvGraphicFramePr>
          <p:cNvPr id="349" name="Google Shape;349;p36"/>
          <p:cNvGraphicFramePr/>
          <p:nvPr/>
        </p:nvGraphicFramePr>
        <p:xfrm>
          <a:off x="1225063" y="839963"/>
          <a:ext cx="3000000" cy="3000000"/>
        </p:xfrm>
        <a:graphic>
          <a:graphicData uri="http://schemas.openxmlformats.org/drawingml/2006/table">
            <a:tbl>
              <a:tblPr>
                <a:noFill/>
                <a:tableStyleId>{82BC6172-1B2F-4388-97C7-2711466D3E46}</a:tableStyleId>
              </a:tblPr>
              <a:tblGrid>
                <a:gridCol w="1282925"/>
                <a:gridCol w="4223275"/>
                <a:gridCol w="1776950"/>
              </a:tblGrid>
              <a:tr h="414975">
                <a:tc>
                  <a:txBody>
                    <a:bodyPr/>
                    <a:lstStyle/>
                    <a:p>
                      <a:pPr indent="0" lvl="0" marL="0" rtl="0" algn="l">
                        <a:lnSpc>
                          <a:spcPct val="115000"/>
                        </a:lnSpc>
                        <a:spcBef>
                          <a:spcPts val="0"/>
                        </a:spcBef>
                        <a:spcAft>
                          <a:spcPts val="0"/>
                        </a:spcAft>
                        <a:buNone/>
                      </a:pPr>
                      <a:r>
                        <a:rPr b="1" lang="en" sz="1100">
                          <a:latin typeface="Century Gothic"/>
                          <a:ea typeface="Century Gothic"/>
                          <a:cs typeface="Century Gothic"/>
                          <a:sym typeface="Century Gothic"/>
                        </a:rPr>
                        <a:t>Type</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c>
                  <a:txBody>
                    <a:bodyPr/>
                    <a:lstStyle/>
                    <a:p>
                      <a:pPr indent="0" lvl="0" marL="0" rtl="0" algn="ctr">
                        <a:lnSpc>
                          <a:spcPct val="115000"/>
                        </a:lnSpc>
                        <a:spcBef>
                          <a:spcPts val="0"/>
                        </a:spcBef>
                        <a:spcAft>
                          <a:spcPts val="0"/>
                        </a:spcAft>
                        <a:buNone/>
                      </a:pPr>
                      <a:r>
                        <a:rPr b="1" lang="en" sz="1100">
                          <a:latin typeface="Century Gothic"/>
                          <a:ea typeface="Century Gothic"/>
                          <a:cs typeface="Century Gothic"/>
                          <a:sym typeface="Century Gothic"/>
                        </a:rPr>
                        <a:t>Participant / Category</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c>
                  <a:txBody>
                    <a:bodyPr/>
                    <a:lstStyle/>
                    <a:p>
                      <a:pPr indent="0" lvl="0" marL="0" rtl="0" algn="l">
                        <a:lnSpc>
                          <a:spcPct val="115000"/>
                        </a:lnSpc>
                        <a:spcBef>
                          <a:spcPts val="0"/>
                        </a:spcBef>
                        <a:spcAft>
                          <a:spcPts val="0"/>
                        </a:spcAft>
                        <a:buNone/>
                      </a:pPr>
                      <a:r>
                        <a:rPr b="1" lang="en" sz="1100">
                          <a:latin typeface="Century Gothic"/>
                          <a:ea typeface="Century Gothic"/>
                          <a:cs typeface="Century Gothic"/>
                          <a:sym typeface="Century Gothic"/>
                        </a:rPr>
                        <a:t>Project Funding Required</a:t>
                      </a:r>
                      <a:endParaRPr b="1" sz="11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6C93C"/>
                    </a:solidFill>
                  </a:tcPr>
                </a:tc>
              </a:tr>
              <a:tr h="266475">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Direct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Transportation Agency of Monterey County</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$236,424</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6475">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Contractor</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Monterey Bay DART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$297,756</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6475">
                <a:tc rowSpan="7">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Subcontractor</a:t>
                      </a:r>
                      <a:endParaRPr sz="1000">
                        <a:latin typeface="Century Gothic"/>
                        <a:ea typeface="Century Gothic"/>
                        <a:cs typeface="Century Gothic"/>
                        <a:sym typeface="Century Gothic"/>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Monterey Department of Emergency Management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$100,100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UC/CITRIS</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$37,680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ACUASI</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$89,929</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ATA</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$301,144</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Airspace Integration</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$248,342</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Aloft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$60,400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vMerge="1"/>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OneSky</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$96,180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Supplies</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Supplies</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$29,750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Equipment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Sensor Equipment Purchased</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$298,000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Contractual</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Sensor Equipment Leased</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$283,450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2650">
                <a:tc>
                  <a:txBody>
                    <a:bodyPr/>
                    <a:lstStyle/>
                    <a:p>
                      <a:pPr indent="0" lvl="0" marL="0" rtl="0" algn="l">
                        <a:lnSpc>
                          <a:spcPct val="115000"/>
                        </a:lnSpc>
                        <a:spcBef>
                          <a:spcPts val="0"/>
                        </a:spcBef>
                        <a:spcAft>
                          <a:spcPts val="0"/>
                        </a:spcAft>
                        <a:buNone/>
                      </a:pPr>
                      <a:r>
                        <a:rPr b="1" lang="en" sz="1000">
                          <a:latin typeface="Century Gothic"/>
                          <a:ea typeface="Century Gothic"/>
                          <a:cs typeface="Century Gothic"/>
                          <a:sym typeface="Century Gothic"/>
                        </a:rPr>
                        <a:t>Total</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l">
                        <a:lnSpc>
                          <a:spcPct val="115000"/>
                        </a:lnSpc>
                        <a:spcBef>
                          <a:spcPts val="0"/>
                        </a:spcBef>
                        <a:spcAft>
                          <a:spcPts val="0"/>
                        </a:spcAft>
                        <a:buNone/>
                      </a:pPr>
                      <a:r>
                        <a:rPr b="1" lang="en" sz="1000">
                          <a:latin typeface="Century Gothic"/>
                          <a:ea typeface="Century Gothic"/>
                          <a:cs typeface="Century Gothic"/>
                          <a:sym typeface="Century Gothic"/>
                        </a:rPr>
                        <a:t>Project Total Funding Required</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l">
                        <a:lnSpc>
                          <a:spcPct val="115000"/>
                        </a:lnSpc>
                        <a:spcBef>
                          <a:spcPts val="0"/>
                        </a:spcBef>
                        <a:spcAft>
                          <a:spcPts val="0"/>
                        </a:spcAft>
                        <a:buNone/>
                      </a:pPr>
                      <a:r>
                        <a:rPr b="1" lang="en" sz="1000">
                          <a:latin typeface="Century Gothic"/>
                          <a:ea typeface="Century Gothic"/>
                          <a:cs typeface="Century Gothic"/>
                          <a:sym typeface="Century Gothic"/>
                        </a:rPr>
                        <a:t>$2,079,154</a:t>
                      </a:r>
                      <a:endParaRPr b="1"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r>
              <a:tr h="207500">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Total</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Partner Committed Match (DART, ASI, ATAA)</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$153,700</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7500">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Total</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Federal Funding Request</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entury Gothic"/>
                          <a:ea typeface="Century Gothic"/>
                          <a:cs typeface="Century Gothic"/>
                          <a:sym typeface="Century Gothic"/>
                        </a:rPr>
                        <a:t>$1,925,454</a:t>
                      </a:r>
                      <a:endParaRPr sz="1000">
                        <a:latin typeface="Century Gothic"/>
                        <a:ea typeface="Century Gothic"/>
                        <a:cs typeface="Century Gothic"/>
                        <a:sym typeface="Century Gothic"/>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3" name="Shape 353"/>
        <p:cNvGrpSpPr/>
        <p:nvPr/>
      </p:nvGrpSpPr>
      <p:grpSpPr>
        <a:xfrm>
          <a:off x="0" y="0"/>
          <a:ext cx="0" cy="0"/>
          <a:chOff x="0" y="0"/>
          <a:chExt cx="0" cy="0"/>
        </a:xfrm>
      </p:grpSpPr>
      <p:pic>
        <p:nvPicPr>
          <p:cNvPr id="354" name="Google Shape;354;p37"/>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355" name="Google Shape;355;p37"/>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 name="Google Shape;356;p37"/>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357" name="Google Shape;357;p37"/>
          <p:cNvSpPr txBox="1"/>
          <p:nvPr/>
        </p:nvSpPr>
        <p:spPr>
          <a:xfrm>
            <a:off x="910500" y="85200"/>
            <a:ext cx="73230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000">
                <a:solidFill>
                  <a:srgbClr val="283995"/>
                </a:solidFill>
                <a:latin typeface="Century Gothic"/>
                <a:ea typeface="Century Gothic"/>
                <a:cs typeface="Century Gothic"/>
                <a:sym typeface="Century Gothic"/>
              </a:rPr>
              <a:t>CCAI</a:t>
            </a:r>
            <a:r>
              <a:rPr b="1" lang="en" sz="3000">
                <a:solidFill>
                  <a:srgbClr val="283995"/>
                </a:solidFill>
                <a:latin typeface="Century Gothic"/>
                <a:ea typeface="Century Gothic"/>
                <a:cs typeface="Century Gothic"/>
                <a:sym typeface="Century Gothic"/>
              </a:rPr>
              <a:t> Area Cost Estimates</a:t>
            </a:r>
            <a:endParaRPr b="1" sz="3000">
              <a:solidFill>
                <a:srgbClr val="283995"/>
              </a:solidFill>
              <a:latin typeface="Century Gothic"/>
              <a:ea typeface="Century Gothic"/>
              <a:cs typeface="Century Gothic"/>
              <a:sym typeface="Century Gothic"/>
            </a:endParaRPr>
          </a:p>
        </p:txBody>
      </p:sp>
      <p:sp>
        <p:nvSpPr>
          <p:cNvPr id="358" name="Google Shape;358;p37"/>
          <p:cNvSpPr txBox="1"/>
          <p:nvPr/>
        </p:nvSpPr>
        <p:spPr>
          <a:xfrm>
            <a:off x="910500" y="863825"/>
            <a:ext cx="76479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b="1" lang="en" sz="1800">
                <a:solidFill>
                  <a:schemeClr val="dk1"/>
                </a:solidFill>
                <a:latin typeface="Century Gothic"/>
                <a:ea typeface="Century Gothic"/>
                <a:cs typeface="Century Gothic"/>
                <a:sym typeface="Century Gothic"/>
              </a:rPr>
              <a:t>Minimum Viable Infrastructure</a:t>
            </a:r>
            <a:endParaRPr sz="1600">
              <a:solidFill>
                <a:schemeClr val="dk1"/>
              </a:solidFill>
              <a:latin typeface="Century Gothic"/>
              <a:ea typeface="Century Gothic"/>
              <a:cs typeface="Century Gothic"/>
              <a:sym typeface="Century Gothic"/>
            </a:endParaRPr>
          </a:p>
        </p:txBody>
      </p:sp>
      <p:graphicFrame>
        <p:nvGraphicFramePr>
          <p:cNvPr id="359" name="Google Shape;359;p37"/>
          <p:cNvGraphicFramePr/>
          <p:nvPr/>
        </p:nvGraphicFramePr>
        <p:xfrm>
          <a:off x="635200" y="976450"/>
          <a:ext cx="3000000" cy="3000000"/>
        </p:xfrm>
        <a:graphic>
          <a:graphicData uri="http://schemas.openxmlformats.org/drawingml/2006/table">
            <a:tbl>
              <a:tblPr>
                <a:noFill/>
                <a:tableStyleId>{82BC6172-1B2F-4388-97C7-2711466D3E46}</a:tableStyleId>
              </a:tblPr>
              <a:tblGrid>
                <a:gridCol w="872100"/>
                <a:gridCol w="1497550"/>
                <a:gridCol w="872100"/>
                <a:gridCol w="872100"/>
                <a:gridCol w="687125"/>
                <a:gridCol w="872100"/>
                <a:gridCol w="1385975"/>
                <a:gridCol w="1424150"/>
              </a:tblGrid>
              <a:tr h="533400">
                <a:tc>
                  <a:txBody>
                    <a:bodyPr/>
                    <a:lstStyle/>
                    <a:p>
                      <a:pPr indent="0" lvl="0" marL="0" rtl="0" algn="l">
                        <a:lnSpc>
                          <a:spcPct val="115000"/>
                        </a:lnSpc>
                        <a:spcBef>
                          <a:spcPts val="0"/>
                        </a:spcBef>
                        <a:spcAft>
                          <a:spcPts val="0"/>
                        </a:spcAft>
                        <a:buNone/>
                      </a:pPr>
                      <a:r>
                        <a:rPr b="1" lang="en" sz="1000">
                          <a:solidFill>
                            <a:srgbClr val="FFFFFF"/>
                          </a:solidFill>
                          <a:latin typeface="Calibri"/>
                          <a:ea typeface="Calibri"/>
                          <a:cs typeface="Calibri"/>
                          <a:sym typeface="Calibri"/>
                        </a:rPr>
                        <a:t>Own/Lease</a:t>
                      </a:r>
                      <a:endParaRPr b="1" sz="10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l">
                        <a:lnSpc>
                          <a:spcPct val="115000"/>
                        </a:lnSpc>
                        <a:spcBef>
                          <a:spcPts val="0"/>
                        </a:spcBef>
                        <a:spcAft>
                          <a:spcPts val="0"/>
                        </a:spcAft>
                        <a:buNone/>
                      </a:pPr>
                      <a:r>
                        <a:rPr b="1" lang="en" sz="1000">
                          <a:solidFill>
                            <a:srgbClr val="FFFFFF"/>
                          </a:solidFill>
                          <a:latin typeface="Calibri"/>
                          <a:ea typeface="Calibri"/>
                          <a:cs typeface="Calibri"/>
                          <a:sym typeface="Calibri"/>
                        </a:rPr>
                        <a:t>Sensors / Software</a:t>
                      </a:r>
                      <a:endParaRPr b="1" sz="10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l">
                        <a:lnSpc>
                          <a:spcPct val="115000"/>
                        </a:lnSpc>
                        <a:spcBef>
                          <a:spcPts val="0"/>
                        </a:spcBef>
                        <a:spcAft>
                          <a:spcPts val="0"/>
                        </a:spcAft>
                        <a:buNone/>
                      </a:pPr>
                      <a:r>
                        <a:rPr b="1" lang="en" sz="1000">
                          <a:solidFill>
                            <a:srgbClr val="FFFFFF"/>
                          </a:solidFill>
                          <a:latin typeface="Calibri"/>
                          <a:ea typeface="Calibri"/>
                          <a:cs typeface="Calibri"/>
                          <a:sym typeface="Calibri"/>
                        </a:rPr>
                        <a:t>Units</a:t>
                      </a:r>
                      <a:endParaRPr b="1" sz="10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l">
                        <a:lnSpc>
                          <a:spcPct val="115000"/>
                        </a:lnSpc>
                        <a:spcBef>
                          <a:spcPts val="0"/>
                        </a:spcBef>
                        <a:spcAft>
                          <a:spcPts val="0"/>
                        </a:spcAft>
                        <a:buNone/>
                      </a:pPr>
                      <a:r>
                        <a:rPr b="1" lang="en" sz="1000">
                          <a:solidFill>
                            <a:srgbClr val="FFFFFF"/>
                          </a:solidFill>
                          <a:latin typeface="Calibri"/>
                          <a:ea typeface="Calibri"/>
                          <a:cs typeface="Calibri"/>
                          <a:sym typeface="Calibri"/>
                        </a:rPr>
                        <a:t>Unit Cost</a:t>
                      </a:r>
                      <a:endParaRPr b="1" sz="10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l">
                        <a:lnSpc>
                          <a:spcPct val="115000"/>
                        </a:lnSpc>
                        <a:spcBef>
                          <a:spcPts val="0"/>
                        </a:spcBef>
                        <a:spcAft>
                          <a:spcPts val="0"/>
                        </a:spcAft>
                        <a:buNone/>
                      </a:pPr>
                      <a:r>
                        <a:rPr b="1" lang="en" sz="1000">
                          <a:solidFill>
                            <a:srgbClr val="FFFFFF"/>
                          </a:solidFill>
                          <a:latin typeface="Calibri"/>
                          <a:ea typeface="Calibri"/>
                          <a:cs typeface="Calibri"/>
                          <a:sym typeface="Calibri"/>
                        </a:rPr>
                        <a:t>Supplies, Cabling, etc.</a:t>
                      </a:r>
                      <a:endParaRPr b="1" sz="10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l">
                        <a:lnSpc>
                          <a:spcPct val="115000"/>
                        </a:lnSpc>
                        <a:spcBef>
                          <a:spcPts val="0"/>
                        </a:spcBef>
                        <a:spcAft>
                          <a:spcPts val="0"/>
                        </a:spcAft>
                        <a:buNone/>
                      </a:pPr>
                      <a:r>
                        <a:rPr b="1" lang="en" sz="1000">
                          <a:solidFill>
                            <a:srgbClr val="FFFFFF"/>
                          </a:solidFill>
                          <a:latin typeface="Calibri"/>
                          <a:ea typeface="Calibri"/>
                          <a:cs typeface="Calibri"/>
                          <a:sym typeface="Calibri"/>
                        </a:rPr>
                        <a:t>Power and Connectivity</a:t>
                      </a:r>
                      <a:endParaRPr b="1" sz="10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l">
                        <a:lnSpc>
                          <a:spcPct val="115000"/>
                        </a:lnSpc>
                        <a:spcBef>
                          <a:spcPts val="0"/>
                        </a:spcBef>
                        <a:spcAft>
                          <a:spcPts val="0"/>
                        </a:spcAft>
                        <a:buNone/>
                      </a:pPr>
                      <a:r>
                        <a:rPr b="1" lang="en" sz="1000">
                          <a:solidFill>
                            <a:srgbClr val="FFFFFF"/>
                          </a:solidFill>
                          <a:latin typeface="Calibri"/>
                          <a:ea typeface="Calibri"/>
                          <a:cs typeface="Calibri"/>
                          <a:sym typeface="Calibri"/>
                        </a:rPr>
                        <a:t>Fixed Cost</a:t>
                      </a:r>
                      <a:endParaRPr b="1" sz="10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l">
                        <a:lnSpc>
                          <a:spcPct val="115000"/>
                        </a:lnSpc>
                        <a:spcBef>
                          <a:spcPts val="0"/>
                        </a:spcBef>
                        <a:spcAft>
                          <a:spcPts val="0"/>
                        </a:spcAft>
                        <a:buNone/>
                      </a:pPr>
                      <a:r>
                        <a:rPr b="1" lang="en" sz="1000">
                          <a:solidFill>
                            <a:srgbClr val="FFFFFF"/>
                          </a:solidFill>
                          <a:latin typeface="Calibri"/>
                          <a:ea typeface="Calibri"/>
                          <a:cs typeface="Calibri"/>
                          <a:sym typeface="Calibri"/>
                        </a:rPr>
                        <a:t>Leased Cost</a:t>
                      </a:r>
                      <a:endParaRPr b="1" sz="1000">
                        <a:solidFill>
                          <a:srgbClr val="FFFFFF"/>
                        </a:solidFill>
                        <a:latin typeface="Calibri"/>
                        <a:ea typeface="Calibri"/>
                        <a:cs typeface="Calibri"/>
                        <a:sym typeface="Calibri"/>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r>
              <a:tr h="2095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Lease Annually</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RemoteID</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27</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$1,200.00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$2,700.00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$1,800.00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$97,200.00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Lease Annually</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Advanced Weather Sensor</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$1,200.00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$4,500.00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Owned</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GNSS RTK</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6</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$300.00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$2,400.00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$15,000.00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Owned</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ADS-B</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$3,750.00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$7,500.00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Lease Annually</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Optical</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11</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$15,000.00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$3,600.00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$495,000.00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Owned</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RF Triangulation</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$10,000.00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$2,400.00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$90,000.00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Owned</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Radar</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12</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$40,000.00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$7,200.00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$480,000.00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Lic Annually</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AirDEX Flight Exchange</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$100,000.00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$300,000.00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$8,000.00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$19,500.00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$592,500.00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$896,700.00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Calibri"/>
                          <a:ea typeface="Calibri"/>
                          <a:cs typeface="Calibri"/>
                          <a:sym typeface="Calibri"/>
                        </a:rPr>
                        <a:t>Cable/Connect</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$24,000.00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$58,500.00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Total</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$616,500.00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$955,200.00</a:t>
                      </a:r>
                      <a:endParaRPr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000">
                          <a:latin typeface="Calibri"/>
                          <a:ea typeface="Calibri"/>
                          <a:cs typeface="Calibri"/>
                          <a:sym typeface="Calibri"/>
                        </a:rPr>
                        <a:t>All in HW/SW 3 Years</a:t>
                      </a:r>
                      <a:endParaRPr b="1"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000">
                          <a:latin typeface="Calibri"/>
                          <a:ea typeface="Calibri"/>
                          <a:cs typeface="Calibri"/>
                          <a:sym typeface="Calibri"/>
                        </a:rPr>
                        <a:t>$1,571,700.00</a:t>
                      </a:r>
                      <a:endParaRPr b="1" sz="10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60" name="Google Shape;360;p37"/>
          <p:cNvSpPr txBox="1"/>
          <p:nvPr/>
        </p:nvSpPr>
        <p:spPr>
          <a:xfrm>
            <a:off x="2462850" y="4173150"/>
            <a:ext cx="454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Integration Labor Estimate: $520,000</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4" name="Shape 364"/>
        <p:cNvGrpSpPr/>
        <p:nvPr/>
      </p:nvGrpSpPr>
      <p:grpSpPr>
        <a:xfrm>
          <a:off x="0" y="0"/>
          <a:ext cx="0" cy="0"/>
          <a:chOff x="0" y="0"/>
          <a:chExt cx="0" cy="0"/>
        </a:xfrm>
      </p:grpSpPr>
      <p:pic>
        <p:nvPicPr>
          <p:cNvPr id="365" name="Google Shape;365;p38"/>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366" name="Google Shape;366;p38"/>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7" name="Google Shape;367;p38"/>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368" name="Google Shape;368;p38"/>
          <p:cNvSpPr txBox="1"/>
          <p:nvPr/>
        </p:nvSpPr>
        <p:spPr>
          <a:xfrm>
            <a:off x="910500" y="85200"/>
            <a:ext cx="73230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000">
                <a:solidFill>
                  <a:srgbClr val="283995"/>
                </a:solidFill>
                <a:latin typeface="Century Gothic"/>
                <a:ea typeface="Century Gothic"/>
                <a:cs typeface="Century Gothic"/>
                <a:sym typeface="Century Gothic"/>
              </a:rPr>
              <a:t>Use Cases Supported</a:t>
            </a:r>
            <a:endParaRPr b="1" sz="3000">
              <a:solidFill>
                <a:srgbClr val="283995"/>
              </a:solidFill>
              <a:latin typeface="Century Gothic"/>
              <a:ea typeface="Century Gothic"/>
              <a:cs typeface="Century Gothic"/>
              <a:sym typeface="Century Gothic"/>
            </a:endParaRPr>
          </a:p>
        </p:txBody>
      </p:sp>
      <p:pic>
        <p:nvPicPr>
          <p:cNvPr id="369" name="Google Shape;369;p38"/>
          <p:cNvPicPr preferRelativeResize="0"/>
          <p:nvPr/>
        </p:nvPicPr>
        <p:blipFill>
          <a:blip r:embed="rId5">
            <a:alphaModFix/>
          </a:blip>
          <a:stretch>
            <a:fillRect/>
          </a:stretch>
        </p:blipFill>
        <p:spPr>
          <a:xfrm>
            <a:off x="1051837" y="811525"/>
            <a:ext cx="7040325" cy="3705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3" name="Shape 373"/>
        <p:cNvGrpSpPr/>
        <p:nvPr/>
      </p:nvGrpSpPr>
      <p:grpSpPr>
        <a:xfrm>
          <a:off x="0" y="0"/>
          <a:ext cx="0" cy="0"/>
          <a:chOff x="0" y="0"/>
          <a:chExt cx="0" cy="0"/>
        </a:xfrm>
      </p:grpSpPr>
      <p:pic>
        <p:nvPicPr>
          <p:cNvPr id="374" name="Google Shape;374;p39"/>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375" name="Google Shape;375;p39"/>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6" name="Google Shape;376;p39"/>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377" name="Google Shape;377;p39"/>
          <p:cNvSpPr txBox="1"/>
          <p:nvPr/>
        </p:nvSpPr>
        <p:spPr>
          <a:xfrm>
            <a:off x="910500" y="85200"/>
            <a:ext cx="73230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000">
                <a:solidFill>
                  <a:srgbClr val="283995"/>
                </a:solidFill>
                <a:latin typeface="Century Gothic"/>
                <a:ea typeface="Century Gothic"/>
                <a:cs typeface="Century Gothic"/>
                <a:sym typeface="Century Gothic"/>
              </a:rPr>
              <a:t>Advanced Air Mobility</a:t>
            </a:r>
            <a:endParaRPr b="1" sz="3000">
              <a:solidFill>
                <a:srgbClr val="283995"/>
              </a:solidFill>
              <a:latin typeface="Century Gothic"/>
              <a:ea typeface="Century Gothic"/>
              <a:cs typeface="Century Gothic"/>
              <a:sym typeface="Century Gothic"/>
            </a:endParaRPr>
          </a:p>
        </p:txBody>
      </p:sp>
      <p:sp>
        <p:nvSpPr>
          <p:cNvPr id="378" name="Google Shape;378;p39"/>
          <p:cNvSpPr txBox="1"/>
          <p:nvPr/>
        </p:nvSpPr>
        <p:spPr>
          <a:xfrm>
            <a:off x="860325" y="1075800"/>
            <a:ext cx="4443000" cy="307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2"/>
                </a:solidFill>
              </a:rPr>
              <a:t>Shared Airspace Users</a:t>
            </a:r>
            <a:endParaRPr b="1" sz="20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Small-Medium Data + Special Purpose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Medium-</a:t>
            </a:r>
            <a:r>
              <a:rPr lang="en" sz="1800">
                <a:solidFill>
                  <a:schemeClr val="dk2"/>
                </a:solidFill>
              </a:rPr>
              <a:t>large</a:t>
            </a:r>
            <a:r>
              <a:rPr lang="en" sz="1800">
                <a:solidFill>
                  <a:schemeClr val="dk2"/>
                </a:solidFill>
              </a:rPr>
              <a:t> Cargo</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Medium-Large Transportation</a:t>
            </a:r>
            <a:endParaRPr sz="1800">
              <a:solidFill>
                <a:schemeClr val="dk2"/>
              </a:solidFill>
            </a:endParaRPr>
          </a:p>
          <a:p>
            <a:pPr indent="0" lvl="0" marL="0" rtl="0" algn="l">
              <a:spcBef>
                <a:spcPts val="0"/>
              </a:spcBef>
              <a:spcAft>
                <a:spcPts val="0"/>
              </a:spcAft>
              <a:buNone/>
            </a:pPr>
            <a:r>
              <a:t/>
            </a:r>
            <a:endParaRPr b="1" sz="1800">
              <a:solidFill>
                <a:schemeClr val="dk2"/>
              </a:solidFill>
            </a:endParaRPr>
          </a:p>
          <a:p>
            <a:pPr indent="0" lvl="0" marL="0" rtl="0" algn="ctr">
              <a:spcBef>
                <a:spcPts val="0"/>
              </a:spcBef>
              <a:spcAft>
                <a:spcPts val="0"/>
              </a:spcAft>
              <a:buNone/>
            </a:pPr>
            <a:r>
              <a:rPr b="1" lang="en" sz="2000">
                <a:solidFill>
                  <a:schemeClr val="dk2"/>
                </a:solidFill>
                <a:highlight>
                  <a:schemeClr val="accent6"/>
                </a:highlight>
              </a:rPr>
              <a:t>Projects underway across the country to increase safe and secure airspace uses</a:t>
            </a:r>
            <a:endParaRPr b="1" sz="2000">
              <a:solidFill>
                <a:schemeClr val="dk2"/>
              </a:solidFill>
              <a:highlight>
                <a:schemeClr val="accent6"/>
              </a:highlight>
            </a:endParaRPr>
          </a:p>
          <a:p>
            <a:pPr indent="0" lvl="0" marL="0" rtl="0" algn="l">
              <a:spcBef>
                <a:spcPts val="0"/>
              </a:spcBef>
              <a:spcAft>
                <a:spcPts val="0"/>
              </a:spcAft>
              <a:buNone/>
            </a:pPr>
            <a:r>
              <a:t/>
            </a:r>
            <a:endParaRPr b="1" sz="1800">
              <a:solidFill>
                <a:schemeClr val="dk2"/>
              </a:solidFill>
            </a:endParaRPr>
          </a:p>
        </p:txBody>
      </p:sp>
      <p:sp>
        <p:nvSpPr>
          <p:cNvPr id="379" name="Google Shape;379;p39"/>
          <p:cNvSpPr/>
          <p:nvPr/>
        </p:nvSpPr>
        <p:spPr>
          <a:xfrm>
            <a:off x="4854550" y="3997300"/>
            <a:ext cx="4289400" cy="114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0" name="Google Shape;380;p39"/>
          <p:cNvPicPr preferRelativeResize="0"/>
          <p:nvPr/>
        </p:nvPicPr>
        <p:blipFill>
          <a:blip r:embed="rId5">
            <a:alphaModFix/>
          </a:blip>
          <a:stretch>
            <a:fillRect/>
          </a:stretch>
        </p:blipFill>
        <p:spPr>
          <a:xfrm>
            <a:off x="5303325" y="839374"/>
            <a:ext cx="3579525" cy="4092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9"/>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91" name="Google Shape;91;p19"/>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p19"/>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93" name="Google Shape;93;p19"/>
          <p:cNvSpPr txBox="1"/>
          <p:nvPr/>
        </p:nvSpPr>
        <p:spPr>
          <a:xfrm>
            <a:off x="910500" y="85200"/>
            <a:ext cx="73230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000">
                <a:solidFill>
                  <a:srgbClr val="283995"/>
                </a:solidFill>
                <a:latin typeface="Century Gothic"/>
                <a:ea typeface="Century Gothic"/>
                <a:cs typeface="Century Gothic"/>
                <a:sym typeface="Century Gothic"/>
              </a:rPr>
              <a:t>Regional Problems to Solve</a:t>
            </a:r>
            <a:endParaRPr b="1" sz="3000">
              <a:solidFill>
                <a:srgbClr val="283995"/>
              </a:solidFill>
              <a:latin typeface="Century Gothic"/>
              <a:ea typeface="Century Gothic"/>
              <a:cs typeface="Century Gothic"/>
              <a:sym typeface="Century Gothic"/>
            </a:endParaRPr>
          </a:p>
        </p:txBody>
      </p:sp>
      <p:graphicFrame>
        <p:nvGraphicFramePr>
          <p:cNvPr id="94" name="Google Shape;94;p19"/>
          <p:cNvGraphicFramePr/>
          <p:nvPr/>
        </p:nvGraphicFramePr>
        <p:xfrm>
          <a:off x="822825" y="864625"/>
          <a:ext cx="3000000" cy="3000000"/>
        </p:xfrm>
        <a:graphic>
          <a:graphicData uri="http://schemas.openxmlformats.org/drawingml/2006/table">
            <a:tbl>
              <a:tblPr>
                <a:noFill/>
                <a:tableStyleId>{CFD6FE3D-7BCD-4FC1-8CF9-BB89B1FD4633}</a:tableStyleId>
              </a:tblPr>
              <a:tblGrid>
                <a:gridCol w="3911400"/>
                <a:gridCol w="3911400"/>
              </a:tblGrid>
              <a:tr h="381000">
                <a:tc>
                  <a:txBody>
                    <a:bodyPr/>
                    <a:lstStyle/>
                    <a:p>
                      <a:pPr indent="0" lvl="0" marL="0" rtl="0" algn="ctr">
                        <a:spcBef>
                          <a:spcPts val="0"/>
                        </a:spcBef>
                        <a:spcAft>
                          <a:spcPts val="0"/>
                        </a:spcAft>
                        <a:buNone/>
                      </a:pPr>
                      <a:r>
                        <a:rPr b="1" lang="en" sz="1600">
                          <a:solidFill>
                            <a:schemeClr val="dk1"/>
                          </a:solidFill>
                          <a:latin typeface="Century Gothic"/>
                          <a:ea typeface="Century Gothic"/>
                          <a:cs typeface="Century Gothic"/>
                          <a:sym typeface="Century Gothic"/>
                        </a:rPr>
                        <a:t>Challenge</a:t>
                      </a:r>
                      <a:endParaRPr b="1" sz="16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600">
                          <a:solidFill>
                            <a:schemeClr val="dk1"/>
                          </a:solidFill>
                          <a:latin typeface="Century Gothic"/>
                          <a:ea typeface="Century Gothic"/>
                          <a:cs typeface="Century Gothic"/>
                          <a:sym typeface="Century Gothic"/>
                        </a:rPr>
                        <a:t>Enabling Use Case</a:t>
                      </a:r>
                      <a:endParaRPr b="1" sz="16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Disaster Preparedness and Resiliency</a:t>
                      </a:r>
                      <a:endParaRPr b="1">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Wildland Fire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Seismic Catastrophe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Atmospheric River/Flooding/Erosion</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Transportation</a:t>
                      </a:r>
                      <a:r>
                        <a:rPr lang="en" sz="1100">
                          <a:solidFill>
                            <a:schemeClr val="dk1"/>
                          </a:solidFill>
                          <a:latin typeface="Century Gothic"/>
                          <a:ea typeface="Century Gothic"/>
                          <a:cs typeface="Century Gothic"/>
                          <a:sym typeface="Century Gothic"/>
                        </a:rPr>
                        <a:t> Network Damage Assessment</a:t>
                      </a:r>
                      <a:endParaRPr sz="1100">
                        <a:solidFill>
                          <a:schemeClr val="dk1"/>
                        </a:solidFill>
                        <a:latin typeface="Century Gothic"/>
                        <a:ea typeface="Century Gothic"/>
                        <a:cs typeface="Century Gothic"/>
                        <a:sym typeface="Century Gothic"/>
                      </a:endParaRPr>
                    </a:p>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Infrared Data Collection over Fire</a:t>
                      </a:r>
                      <a:endParaRPr sz="1100">
                        <a:solidFill>
                          <a:schemeClr val="dk1"/>
                        </a:solidFill>
                        <a:latin typeface="Century Gothic"/>
                        <a:ea typeface="Century Gothic"/>
                        <a:cs typeface="Century Gothic"/>
                        <a:sym typeface="Century Gothic"/>
                      </a:endParaRPr>
                    </a:p>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Emergency Supply Delivery</a:t>
                      </a:r>
                      <a:endParaRPr sz="1100">
                        <a:solidFill>
                          <a:schemeClr val="dk1"/>
                        </a:solidFill>
                        <a:latin typeface="Century Gothic"/>
                        <a:ea typeface="Century Gothic"/>
                        <a:cs typeface="Century Gothic"/>
                        <a:sym typeface="Century Gothic"/>
                      </a:endParaRPr>
                    </a:p>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Imagery Data Collection</a:t>
                      </a:r>
                      <a:endParaRPr sz="11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Rural Access to Timely Emergency Medical Response</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Emergency Medical Delivery</a:t>
                      </a:r>
                      <a:endParaRPr sz="1100">
                        <a:solidFill>
                          <a:schemeClr val="dk1"/>
                        </a:solidFill>
                        <a:latin typeface="Century Gothic"/>
                        <a:ea typeface="Century Gothic"/>
                        <a:cs typeface="Century Gothic"/>
                        <a:sym typeface="Century Gothic"/>
                      </a:endParaRPr>
                    </a:p>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Emergency Response</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Agricultural Production and Security</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Multispectral Data Collection Surveys</a:t>
                      </a:r>
                      <a:endParaRPr sz="1100">
                        <a:solidFill>
                          <a:schemeClr val="dk1"/>
                        </a:solidFill>
                        <a:latin typeface="Century Gothic"/>
                        <a:ea typeface="Century Gothic"/>
                        <a:cs typeface="Century Gothic"/>
                        <a:sym typeface="Century Gothic"/>
                      </a:endParaRPr>
                    </a:p>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Spraying application</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Transportation Infrastructure</a:t>
                      </a:r>
                      <a:endParaRPr b="1">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Critical Infrastructure Data Collection</a:t>
                      </a:r>
                      <a:endParaRPr sz="1100">
                        <a:solidFill>
                          <a:schemeClr val="dk1"/>
                        </a:solidFill>
                        <a:latin typeface="Century Gothic"/>
                        <a:ea typeface="Century Gothic"/>
                        <a:cs typeface="Century Gothic"/>
                        <a:sym typeface="Century Gothic"/>
                      </a:endParaRPr>
                    </a:p>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Regional Damage Assessments</a:t>
                      </a:r>
                      <a:endParaRPr sz="11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Right of Way Vegetation Management</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Data Collection Surveys</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Environmental and Ecological Research</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Century Gothic"/>
                        <a:buChar char="●"/>
                      </a:pPr>
                      <a:r>
                        <a:rPr lang="en" sz="1100">
                          <a:solidFill>
                            <a:schemeClr val="dk1"/>
                          </a:solidFill>
                          <a:latin typeface="Century Gothic"/>
                          <a:ea typeface="Century Gothic"/>
                          <a:cs typeface="Century Gothic"/>
                          <a:sym typeface="Century Gothic"/>
                        </a:rPr>
                        <a:t>Multisensor Data Collection</a:t>
                      </a:r>
                      <a:endParaRPr sz="1200">
                        <a:solidFill>
                          <a:schemeClr val="dk1"/>
                        </a:solidFill>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95" name="Google Shape;95;p19"/>
          <p:cNvSpPr/>
          <p:nvPr/>
        </p:nvSpPr>
        <p:spPr>
          <a:xfrm>
            <a:off x="854925" y="1291300"/>
            <a:ext cx="7758600" cy="922200"/>
          </a:xfrm>
          <a:prstGeom prst="rect">
            <a:avLst/>
          </a:prstGeom>
          <a:noFill/>
          <a:ln cap="flat" cmpd="sng" w="76200">
            <a:solidFill>
              <a:srgbClr val="F4AE2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
        <p:nvSpPr>
          <p:cNvPr id="96" name="Google Shape;96;p19"/>
          <p:cNvSpPr/>
          <p:nvPr/>
        </p:nvSpPr>
        <p:spPr>
          <a:xfrm>
            <a:off x="858225" y="3302875"/>
            <a:ext cx="7758600" cy="526800"/>
          </a:xfrm>
          <a:prstGeom prst="rect">
            <a:avLst/>
          </a:prstGeom>
          <a:noFill/>
          <a:ln cap="flat" cmpd="sng" w="76200">
            <a:solidFill>
              <a:srgbClr val="99CA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0"/>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102" name="Google Shape;102;p20"/>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20"/>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104" name="Google Shape;104;p20"/>
          <p:cNvSpPr txBox="1"/>
          <p:nvPr/>
        </p:nvSpPr>
        <p:spPr>
          <a:xfrm>
            <a:off x="768650" y="94825"/>
            <a:ext cx="73443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2800">
                <a:solidFill>
                  <a:srgbClr val="283995"/>
                </a:solidFill>
                <a:latin typeface="Century Gothic"/>
                <a:ea typeface="Century Gothic"/>
                <a:cs typeface="Century Gothic"/>
                <a:sym typeface="Century Gothic"/>
              </a:rPr>
              <a:t>Minimum Viable Infrastructure (MVI)</a:t>
            </a:r>
            <a:endParaRPr b="1" sz="2800">
              <a:solidFill>
                <a:srgbClr val="283995"/>
              </a:solidFill>
              <a:latin typeface="Century Gothic"/>
              <a:ea typeface="Century Gothic"/>
              <a:cs typeface="Century Gothic"/>
              <a:sym typeface="Century Gothic"/>
            </a:endParaRPr>
          </a:p>
        </p:txBody>
      </p:sp>
      <p:sp>
        <p:nvSpPr>
          <p:cNvPr id="105" name="Google Shape;105;p20"/>
          <p:cNvSpPr txBox="1"/>
          <p:nvPr/>
        </p:nvSpPr>
        <p:spPr>
          <a:xfrm>
            <a:off x="768650" y="912300"/>
            <a:ext cx="3661200" cy="3774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Sensors and Navigation</a:t>
            </a:r>
            <a:endParaRPr sz="2000">
              <a:solidFill>
                <a:schemeClr val="dk1"/>
              </a:solidFill>
              <a:latin typeface="Century Gothic"/>
              <a:ea typeface="Century Gothic"/>
              <a:cs typeface="Century Gothic"/>
              <a:sym typeface="Century Gothic"/>
            </a:endParaRPr>
          </a:p>
          <a:p>
            <a:pPr indent="-311150" lvl="1" marL="914400" rtl="0" algn="l">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Radars</a:t>
            </a:r>
            <a:endParaRPr sz="1300">
              <a:solidFill>
                <a:schemeClr val="dk1"/>
              </a:solidFill>
              <a:latin typeface="Century Gothic"/>
              <a:ea typeface="Century Gothic"/>
              <a:cs typeface="Century Gothic"/>
              <a:sym typeface="Century Gothic"/>
            </a:endParaRPr>
          </a:p>
          <a:p>
            <a:pPr indent="-311150" lvl="1" marL="914400" rtl="0" algn="l">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Optical Sensors</a:t>
            </a:r>
            <a:endParaRPr sz="1300">
              <a:solidFill>
                <a:schemeClr val="dk1"/>
              </a:solidFill>
              <a:latin typeface="Century Gothic"/>
              <a:ea typeface="Century Gothic"/>
              <a:cs typeface="Century Gothic"/>
              <a:sym typeface="Century Gothic"/>
            </a:endParaRPr>
          </a:p>
          <a:p>
            <a:pPr indent="-311150" lvl="1" marL="914400" rtl="0" algn="l">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RF Triangulation</a:t>
            </a:r>
            <a:endParaRPr sz="1300">
              <a:solidFill>
                <a:schemeClr val="dk1"/>
              </a:solidFill>
              <a:latin typeface="Century Gothic"/>
              <a:ea typeface="Century Gothic"/>
              <a:cs typeface="Century Gothic"/>
              <a:sym typeface="Century Gothic"/>
            </a:endParaRPr>
          </a:p>
          <a:p>
            <a:pPr indent="-311150" lvl="1" marL="914400" rtl="0" algn="l">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Remote ID Sensors</a:t>
            </a:r>
            <a:endParaRPr sz="1300">
              <a:solidFill>
                <a:schemeClr val="dk1"/>
              </a:solidFill>
              <a:latin typeface="Century Gothic"/>
              <a:ea typeface="Century Gothic"/>
              <a:cs typeface="Century Gothic"/>
              <a:sym typeface="Century Gothic"/>
            </a:endParaRPr>
          </a:p>
          <a:p>
            <a:pPr indent="-311150" lvl="1" marL="914400" rtl="0" algn="l">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Weather</a:t>
            </a:r>
            <a:endParaRPr sz="13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Data Exchange Infrastructure </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Human Resource(s)</a:t>
            </a:r>
            <a:endParaRPr sz="2000">
              <a:solidFill>
                <a:schemeClr val="dk1"/>
              </a:solidFill>
              <a:latin typeface="Century Gothic"/>
              <a:ea typeface="Century Gothic"/>
              <a:cs typeface="Century Gothic"/>
              <a:sym typeface="Century Gothic"/>
            </a:endParaRPr>
          </a:p>
          <a:p>
            <a:pPr indent="-311150" lvl="1" marL="914400" marR="0" rtl="0" algn="l">
              <a:lnSpc>
                <a:spcPct val="10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Project Management</a:t>
            </a:r>
            <a:endParaRPr sz="1300">
              <a:solidFill>
                <a:schemeClr val="dk1"/>
              </a:solidFill>
              <a:latin typeface="Century Gothic"/>
              <a:ea typeface="Century Gothic"/>
              <a:cs typeface="Century Gothic"/>
              <a:sym typeface="Century Gothic"/>
            </a:endParaRPr>
          </a:p>
          <a:p>
            <a:pPr indent="-311150" lvl="1" marL="914400" marR="0" rtl="0" algn="l">
              <a:lnSpc>
                <a:spcPct val="10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Site/Facilities Management</a:t>
            </a:r>
            <a:endParaRPr sz="1300">
              <a:solidFill>
                <a:schemeClr val="dk1"/>
              </a:solidFill>
              <a:latin typeface="Century Gothic"/>
              <a:ea typeface="Century Gothic"/>
              <a:cs typeface="Century Gothic"/>
              <a:sym typeface="Century Gothic"/>
            </a:endParaRPr>
          </a:p>
          <a:p>
            <a:pPr indent="-311150" lvl="1" marL="914400" marR="0" rtl="0" algn="l">
              <a:lnSpc>
                <a:spcPct val="10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Community Engagement</a:t>
            </a:r>
            <a:endParaRPr sz="1300">
              <a:solidFill>
                <a:schemeClr val="dk1"/>
              </a:solidFill>
              <a:latin typeface="Century Gothic"/>
              <a:ea typeface="Century Gothic"/>
              <a:cs typeface="Century Gothic"/>
              <a:sym typeface="Century Gothic"/>
            </a:endParaRPr>
          </a:p>
          <a:p>
            <a:pPr indent="-349250" lvl="0" marL="457200" rtl="0" algn="l">
              <a:spcBef>
                <a:spcPts val="0"/>
              </a:spcBef>
              <a:spcAft>
                <a:spcPts val="0"/>
              </a:spcAft>
              <a:buClr>
                <a:schemeClr val="dk1"/>
              </a:buClr>
              <a:buSzPts val="1900"/>
              <a:buFont typeface="Century Gothic"/>
              <a:buChar char="●"/>
            </a:pPr>
            <a:r>
              <a:rPr lang="en" sz="1900">
                <a:solidFill>
                  <a:schemeClr val="dk1"/>
                </a:solidFill>
                <a:latin typeface="Century Gothic"/>
                <a:ea typeface="Century Gothic"/>
                <a:cs typeface="Century Gothic"/>
                <a:sym typeface="Century Gothic"/>
              </a:rPr>
              <a:t>Policy Implications</a:t>
            </a:r>
            <a:endParaRPr sz="1900">
              <a:solidFill>
                <a:schemeClr val="dk1"/>
              </a:solidFill>
              <a:latin typeface="Century Gothic"/>
              <a:ea typeface="Century Gothic"/>
              <a:cs typeface="Century Gothic"/>
              <a:sym typeface="Century Gothic"/>
            </a:endParaRPr>
          </a:p>
        </p:txBody>
      </p:sp>
      <p:pic>
        <p:nvPicPr>
          <p:cNvPr id="106" name="Google Shape;106;p20"/>
          <p:cNvPicPr preferRelativeResize="0"/>
          <p:nvPr/>
        </p:nvPicPr>
        <p:blipFill>
          <a:blip r:embed="rId5">
            <a:alphaModFix/>
          </a:blip>
          <a:stretch>
            <a:fillRect/>
          </a:stretch>
        </p:blipFill>
        <p:spPr>
          <a:xfrm>
            <a:off x="4602300" y="1341912"/>
            <a:ext cx="3954924" cy="2822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1"/>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112" name="Google Shape;112;p21"/>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21"/>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114" name="Google Shape;114;p21"/>
          <p:cNvSpPr txBox="1"/>
          <p:nvPr/>
        </p:nvSpPr>
        <p:spPr>
          <a:xfrm>
            <a:off x="910500" y="200050"/>
            <a:ext cx="73230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000">
                <a:solidFill>
                  <a:srgbClr val="283995"/>
                </a:solidFill>
                <a:latin typeface="Century Gothic"/>
                <a:ea typeface="Century Gothic"/>
                <a:cs typeface="Century Gothic"/>
                <a:sym typeface="Century Gothic"/>
              </a:rPr>
              <a:t>Project Alignment to </a:t>
            </a:r>
            <a:r>
              <a:rPr b="1" lang="en" sz="3000">
                <a:solidFill>
                  <a:srgbClr val="283995"/>
                </a:solidFill>
                <a:latin typeface="Century Gothic"/>
                <a:ea typeface="Century Gothic"/>
                <a:cs typeface="Century Gothic"/>
                <a:sym typeface="Century Gothic"/>
              </a:rPr>
              <a:t>SMART Grant</a:t>
            </a:r>
            <a:endParaRPr b="1" sz="3000">
              <a:solidFill>
                <a:srgbClr val="283995"/>
              </a:solidFill>
              <a:latin typeface="Century Gothic"/>
              <a:ea typeface="Century Gothic"/>
              <a:cs typeface="Century Gothic"/>
              <a:sym typeface="Century Gothic"/>
            </a:endParaRPr>
          </a:p>
        </p:txBody>
      </p:sp>
      <p:sp>
        <p:nvSpPr>
          <p:cNvPr id="115" name="Google Shape;115;p21"/>
          <p:cNvSpPr txBox="1"/>
          <p:nvPr/>
        </p:nvSpPr>
        <p:spPr>
          <a:xfrm>
            <a:off x="910500" y="967000"/>
            <a:ext cx="7724100" cy="9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Century Gothic"/>
                <a:ea typeface="Century Gothic"/>
                <a:cs typeface="Century Gothic"/>
                <a:sym typeface="Century Gothic"/>
              </a:rPr>
              <a:t>Eligible projects demonstrate at least one of eight technology areas:</a:t>
            </a:r>
            <a:endParaRPr b="1" sz="1800">
              <a:solidFill>
                <a:schemeClr val="dk1"/>
              </a:solidFill>
              <a:latin typeface="Century Gothic"/>
              <a:ea typeface="Century Gothic"/>
              <a:cs typeface="Century Gothic"/>
              <a:sym typeface="Century Gothic"/>
            </a:endParaRPr>
          </a:p>
          <a:p>
            <a:pPr indent="0" lvl="0" marL="0" rtl="0" algn="l">
              <a:spcBef>
                <a:spcPts val="1000"/>
              </a:spcBef>
              <a:spcAft>
                <a:spcPts val="1000"/>
              </a:spcAft>
              <a:buNone/>
            </a:pPr>
            <a:r>
              <a:t/>
            </a:r>
            <a:endParaRPr b="1" sz="1800">
              <a:solidFill>
                <a:schemeClr val="dk1"/>
              </a:solidFill>
              <a:latin typeface="Century Gothic"/>
              <a:ea typeface="Century Gothic"/>
              <a:cs typeface="Century Gothic"/>
              <a:sym typeface="Century Gothic"/>
            </a:endParaRPr>
          </a:p>
        </p:txBody>
      </p:sp>
      <p:pic>
        <p:nvPicPr>
          <p:cNvPr id="116" name="Google Shape;116;p21"/>
          <p:cNvPicPr preferRelativeResize="0"/>
          <p:nvPr/>
        </p:nvPicPr>
        <p:blipFill rotWithShape="1">
          <a:blip r:embed="rId5">
            <a:alphaModFix/>
          </a:blip>
          <a:srcRect b="0" l="18106" r="0" t="8883"/>
          <a:stretch/>
        </p:blipFill>
        <p:spPr>
          <a:xfrm>
            <a:off x="1966975" y="1691600"/>
            <a:ext cx="5781549" cy="2729450"/>
          </a:xfrm>
          <a:prstGeom prst="rect">
            <a:avLst/>
          </a:prstGeom>
          <a:noFill/>
          <a:ln>
            <a:noFill/>
          </a:ln>
        </p:spPr>
      </p:pic>
      <p:sp>
        <p:nvSpPr>
          <p:cNvPr id="117" name="Google Shape;117;p21"/>
          <p:cNvSpPr/>
          <p:nvPr/>
        </p:nvSpPr>
        <p:spPr>
          <a:xfrm>
            <a:off x="3372600" y="3173350"/>
            <a:ext cx="1379100" cy="1247700"/>
          </a:xfrm>
          <a:prstGeom prst="rect">
            <a:avLst/>
          </a:prstGeom>
          <a:noFill/>
          <a:ln cap="flat" cmpd="sng" w="38100">
            <a:solidFill>
              <a:srgbClr val="97CA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21"/>
          <p:cNvSpPr/>
          <p:nvPr/>
        </p:nvSpPr>
        <p:spPr>
          <a:xfrm>
            <a:off x="5037450" y="1791550"/>
            <a:ext cx="1230600" cy="1331100"/>
          </a:xfrm>
          <a:prstGeom prst="rect">
            <a:avLst/>
          </a:prstGeom>
          <a:noFill/>
          <a:ln cap="flat" cmpd="sng" w="38100">
            <a:solidFill>
              <a:srgbClr val="97CA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 name="Google Shape;119;p21"/>
          <p:cNvSpPr/>
          <p:nvPr/>
        </p:nvSpPr>
        <p:spPr>
          <a:xfrm>
            <a:off x="6589925" y="1791550"/>
            <a:ext cx="1158600" cy="1331100"/>
          </a:xfrm>
          <a:prstGeom prst="rect">
            <a:avLst/>
          </a:prstGeom>
          <a:noFill/>
          <a:ln cap="flat" cmpd="sng" w="38100">
            <a:solidFill>
              <a:srgbClr val="97CA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2"/>
          <p:cNvPicPr preferRelativeResize="0"/>
          <p:nvPr/>
        </p:nvPicPr>
        <p:blipFill rotWithShape="1">
          <a:blip r:embed="rId3">
            <a:alphaModFix/>
          </a:blip>
          <a:srcRect b="0" l="0" r="39856" t="0"/>
          <a:stretch/>
        </p:blipFill>
        <p:spPr>
          <a:xfrm>
            <a:off x="0" y="0"/>
            <a:ext cx="5499551" cy="5143499"/>
          </a:xfrm>
          <a:prstGeom prst="rect">
            <a:avLst/>
          </a:prstGeom>
          <a:noFill/>
          <a:ln>
            <a:noFill/>
          </a:ln>
        </p:spPr>
      </p:pic>
      <p:sp>
        <p:nvSpPr>
          <p:cNvPr id="125" name="Google Shape;125;p22"/>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6" name="Google Shape;126;p22"/>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127" name="Google Shape;127;p22"/>
          <p:cNvSpPr txBox="1"/>
          <p:nvPr/>
        </p:nvSpPr>
        <p:spPr>
          <a:xfrm>
            <a:off x="768650" y="180775"/>
            <a:ext cx="74649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200">
                <a:solidFill>
                  <a:srgbClr val="283995"/>
                </a:solidFill>
                <a:latin typeface="Century Gothic"/>
                <a:ea typeface="Century Gothic"/>
                <a:cs typeface="Century Gothic"/>
                <a:sym typeface="Century Gothic"/>
              </a:rPr>
              <a:t>Project Partners</a:t>
            </a:r>
            <a:endParaRPr b="1" sz="3200">
              <a:solidFill>
                <a:srgbClr val="283995"/>
              </a:solidFill>
              <a:latin typeface="Century Gothic"/>
              <a:ea typeface="Century Gothic"/>
              <a:cs typeface="Century Gothic"/>
              <a:sym typeface="Century Gothic"/>
            </a:endParaRPr>
          </a:p>
        </p:txBody>
      </p:sp>
      <p:pic>
        <p:nvPicPr>
          <p:cNvPr id="128" name="Google Shape;128;p22"/>
          <p:cNvPicPr preferRelativeResize="0"/>
          <p:nvPr/>
        </p:nvPicPr>
        <p:blipFill>
          <a:blip r:embed="rId5">
            <a:alphaModFix/>
          </a:blip>
          <a:stretch>
            <a:fillRect/>
          </a:stretch>
        </p:blipFill>
        <p:spPr>
          <a:xfrm>
            <a:off x="3605885" y="1171377"/>
            <a:ext cx="2288800" cy="572200"/>
          </a:xfrm>
          <a:prstGeom prst="rect">
            <a:avLst/>
          </a:prstGeom>
          <a:noFill/>
          <a:ln>
            <a:noFill/>
          </a:ln>
        </p:spPr>
      </p:pic>
      <p:pic>
        <p:nvPicPr>
          <p:cNvPr id="129" name="Google Shape;129;p22"/>
          <p:cNvPicPr preferRelativeResize="0"/>
          <p:nvPr/>
        </p:nvPicPr>
        <p:blipFill>
          <a:blip r:embed="rId4">
            <a:alphaModFix/>
          </a:blip>
          <a:stretch>
            <a:fillRect/>
          </a:stretch>
        </p:blipFill>
        <p:spPr>
          <a:xfrm>
            <a:off x="1899450" y="1986862"/>
            <a:ext cx="2593923" cy="606175"/>
          </a:xfrm>
          <a:prstGeom prst="rect">
            <a:avLst/>
          </a:prstGeom>
          <a:noFill/>
          <a:ln>
            <a:noFill/>
          </a:ln>
        </p:spPr>
      </p:pic>
      <p:grpSp>
        <p:nvGrpSpPr>
          <p:cNvPr id="130" name="Google Shape;130;p22"/>
          <p:cNvGrpSpPr/>
          <p:nvPr/>
        </p:nvGrpSpPr>
        <p:grpSpPr>
          <a:xfrm>
            <a:off x="1815352" y="4221747"/>
            <a:ext cx="3445799" cy="572200"/>
            <a:chOff x="2948850" y="2383925"/>
            <a:chExt cx="3326703" cy="572200"/>
          </a:xfrm>
        </p:grpSpPr>
        <p:pic>
          <p:nvPicPr>
            <p:cNvPr id="131" name="Google Shape;131;p22"/>
            <p:cNvPicPr preferRelativeResize="0"/>
            <p:nvPr/>
          </p:nvPicPr>
          <p:blipFill>
            <a:blip r:embed="rId6">
              <a:alphaModFix/>
            </a:blip>
            <a:stretch>
              <a:fillRect/>
            </a:stretch>
          </p:blipFill>
          <p:spPr>
            <a:xfrm>
              <a:off x="2948850" y="2459446"/>
              <a:ext cx="1782575" cy="496675"/>
            </a:xfrm>
            <a:prstGeom prst="rect">
              <a:avLst/>
            </a:prstGeom>
            <a:noFill/>
            <a:ln>
              <a:noFill/>
            </a:ln>
          </p:spPr>
        </p:pic>
        <p:pic>
          <p:nvPicPr>
            <p:cNvPr id="132" name="Google Shape;132;p22"/>
            <p:cNvPicPr preferRelativeResize="0"/>
            <p:nvPr/>
          </p:nvPicPr>
          <p:blipFill>
            <a:blip r:embed="rId7">
              <a:alphaModFix/>
            </a:blip>
            <a:stretch>
              <a:fillRect/>
            </a:stretch>
          </p:blipFill>
          <p:spPr>
            <a:xfrm>
              <a:off x="4908625" y="2383925"/>
              <a:ext cx="1366928" cy="572200"/>
            </a:xfrm>
            <a:prstGeom prst="rect">
              <a:avLst/>
            </a:prstGeom>
            <a:noFill/>
            <a:ln>
              <a:noFill/>
            </a:ln>
          </p:spPr>
        </p:pic>
      </p:grpSp>
      <p:grpSp>
        <p:nvGrpSpPr>
          <p:cNvPr id="133" name="Google Shape;133;p22"/>
          <p:cNvGrpSpPr/>
          <p:nvPr/>
        </p:nvGrpSpPr>
        <p:grpSpPr>
          <a:xfrm>
            <a:off x="5706479" y="4263033"/>
            <a:ext cx="1995329" cy="489632"/>
            <a:chOff x="2948849" y="3031650"/>
            <a:chExt cx="1736276" cy="572200"/>
          </a:xfrm>
        </p:grpSpPr>
        <p:pic>
          <p:nvPicPr>
            <p:cNvPr id="134" name="Google Shape;134;p22"/>
            <p:cNvPicPr preferRelativeResize="0"/>
            <p:nvPr/>
          </p:nvPicPr>
          <p:blipFill>
            <a:blip r:embed="rId8">
              <a:alphaModFix/>
            </a:blip>
            <a:stretch>
              <a:fillRect/>
            </a:stretch>
          </p:blipFill>
          <p:spPr>
            <a:xfrm>
              <a:off x="2948849" y="3031650"/>
              <a:ext cx="640308" cy="572200"/>
            </a:xfrm>
            <a:prstGeom prst="rect">
              <a:avLst/>
            </a:prstGeom>
            <a:noFill/>
            <a:ln>
              <a:noFill/>
            </a:ln>
          </p:spPr>
        </p:pic>
        <p:pic>
          <p:nvPicPr>
            <p:cNvPr id="135" name="Google Shape;135;p22"/>
            <p:cNvPicPr preferRelativeResize="0"/>
            <p:nvPr/>
          </p:nvPicPr>
          <p:blipFill>
            <a:blip r:embed="rId9">
              <a:alphaModFix/>
            </a:blip>
            <a:stretch>
              <a:fillRect/>
            </a:stretch>
          </p:blipFill>
          <p:spPr>
            <a:xfrm>
              <a:off x="3614199" y="3137750"/>
              <a:ext cx="1070926" cy="359975"/>
            </a:xfrm>
            <a:prstGeom prst="rect">
              <a:avLst/>
            </a:prstGeom>
            <a:noFill/>
            <a:ln>
              <a:noFill/>
            </a:ln>
          </p:spPr>
        </p:pic>
      </p:grpSp>
      <p:pic>
        <p:nvPicPr>
          <p:cNvPr id="136" name="Google Shape;136;p22"/>
          <p:cNvPicPr preferRelativeResize="0"/>
          <p:nvPr/>
        </p:nvPicPr>
        <p:blipFill>
          <a:blip r:embed="rId10">
            <a:alphaModFix/>
          </a:blip>
          <a:stretch>
            <a:fillRect/>
          </a:stretch>
        </p:blipFill>
        <p:spPr>
          <a:xfrm>
            <a:off x="3408369" y="2855125"/>
            <a:ext cx="2592531" cy="1037013"/>
          </a:xfrm>
          <a:prstGeom prst="rect">
            <a:avLst/>
          </a:prstGeom>
          <a:noFill/>
          <a:ln>
            <a:noFill/>
          </a:ln>
        </p:spPr>
      </p:pic>
      <p:pic>
        <p:nvPicPr>
          <p:cNvPr id="137" name="Google Shape;137;p22"/>
          <p:cNvPicPr preferRelativeResize="0"/>
          <p:nvPr/>
        </p:nvPicPr>
        <p:blipFill>
          <a:blip r:embed="rId11">
            <a:alphaModFix/>
          </a:blip>
          <a:stretch>
            <a:fillRect/>
          </a:stretch>
        </p:blipFill>
        <p:spPr>
          <a:xfrm>
            <a:off x="6430700" y="3128825"/>
            <a:ext cx="2121680" cy="489625"/>
          </a:xfrm>
          <a:prstGeom prst="rect">
            <a:avLst/>
          </a:prstGeom>
          <a:noFill/>
          <a:ln>
            <a:noFill/>
          </a:ln>
        </p:spPr>
      </p:pic>
      <p:pic>
        <p:nvPicPr>
          <p:cNvPr id="138" name="Google Shape;138;p22"/>
          <p:cNvPicPr preferRelativeResize="0"/>
          <p:nvPr/>
        </p:nvPicPr>
        <p:blipFill>
          <a:blip r:embed="rId12">
            <a:alphaModFix/>
          </a:blip>
          <a:stretch>
            <a:fillRect/>
          </a:stretch>
        </p:blipFill>
        <p:spPr>
          <a:xfrm>
            <a:off x="5073482" y="1882887"/>
            <a:ext cx="2240669" cy="746875"/>
          </a:xfrm>
          <a:prstGeom prst="rect">
            <a:avLst/>
          </a:prstGeom>
          <a:noFill/>
          <a:ln>
            <a:noFill/>
          </a:ln>
        </p:spPr>
      </p:pic>
      <p:pic>
        <p:nvPicPr>
          <p:cNvPr id="139" name="Google Shape;139;p22"/>
          <p:cNvPicPr preferRelativeResize="0"/>
          <p:nvPr/>
        </p:nvPicPr>
        <p:blipFill>
          <a:blip r:embed="rId13">
            <a:alphaModFix/>
          </a:blip>
          <a:stretch>
            <a:fillRect/>
          </a:stretch>
        </p:blipFill>
        <p:spPr>
          <a:xfrm>
            <a:off x="1036200" y="3093299"/>
            <a:ext cx="1846524" cy="654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3"/>
          <p:cNvPicPr preferRelativeResize="0"/>
          <p:nvPr/>
        </p:nvPicPr>
        <p:blipFill rotWithShape="1">
          <a:blip r:embed="rId3">
            <a:alphaModFix/>
          </a:blip>
          <a:srcRect b="0" l="0" r="48778" t="0"/>
          <a:stretch/>
        </p:blipFill>
        <p:spPr>
          <a:xfrm>
            <a:off x="0" y="7975"/>
            <a:ext cx="4683628" cy="5143499"/>
          </a:xfrm>
          <a:prstGeom prst="rect">
            <a:avLst/>
          </a:prstGeom>
          <a:noFill/>
          <a:ln>
            <a:noFill/>
          </a:ln>
        </p:spPr>
      </p:pic>
      <p:sp>
        <p:nvSpPr>
          <p:cNvPr id="145" name="Google Shape;145;p23"/>
          <p:cNvSpPr/>
          <p:nvPr/>
        </p:nvSpPr>
        <p:spPr>
          <a:xfrm>
            <a:off x="5399400"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23"/>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147" name="Google Shape;147;p23"/>
          <p:cNvSpPr txBox="1"/>
          <p:nvPr/>
        </p:nvSpPr>
        <p:spPr>
          <a:xfrm>
            <a:off x="743200" y="43275"/>
            <a:ext cx="74649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200">
                <a:solidFill>
                  <a:srgbClr val="283995"/>
                </a:solidFill>
                <a:latin typeface="Century Gothic"/>
                <a:ea typeface="Century Gothic"/>
                <a:cs typeface="Century Gothic"/>
                <a:sym typeface="Century Gothic"/>
              </a:rPr>
              <a:t>Project Concept</a:t>
            </a:r>
            <a:endParaRPr b="1" sz="3200">
              <a:solidFill>
                <a:srgbClr val="283995"/>
              </a:solidFill>
              <a:latin typeface="Century Gothic"/>
              <a:ea typeface="Century Gothic"/>
              <a:cs typeface="Century Gothic"/>
              <a:sym typeface="Century Gothic"/>
            </a:endParaRPr>
          </a:p>
        </p:txBody>
      </p:sp>
      <p:pic>
        <p:nvPicPr>
          <p:cNvPr id="148" name="Google Shape;148;p23"/>
          <p:cNvPicPr preferRelativeResize="0"/>
          <p:nvPr/>
        </p:nvPicPr>
        <p:blipFill>
          <a:blip r:embed="rId5">
            <a:alphaModFix/>
          </a:blip>
          <a:stretch>
            <a:fillRect/>
          </a:stretch>
        </p:blipFill>
        <p:spPr>
          <a:xfrm>
            <a:off x="743200" y="828801"/>
            <a:ext cx="2391326" cy="890525"/>
          </a:xfrm>
          <a:prstGeom prst="rect">
            <a:avLst/>
          </a:prstGeom>
          <a:noFill/>
          <a:ln>
            <a:noFill/>
          </a:ln>
        </p:spPr>
      </p:pic>
      <p:pic>
        <p:nvPicPr>
          <p:cNvPr id="149" name="Google Shape;149;p23"/>
          <p:cNvPicPr preferRelativeResize="0"/>
          <p:nvPr/>
        </p:nvPicPr>
        <p:blipFill>
          <a:blip r:embed="rId6">
            <a:alphaModFix/>
          </a:blip>
          <a:stretch>
            <a:fillRect/>
          </a:stretch>
        </p:blipFill>
        <p:spPr>
          <a:xfrm>
            <a:off x="1064363" y="3148525"/>
            <a:ext cx="1748999" cy="1182325"/>
          </a:xfrm>
          <a:prstGeom prst="rect">
            <a:avLst/>
          </a:prstGeom>
          <a:noFill/>
          <a:ln>
            <a:noFill/>
          </a:ln>
        </p:spPr>
      </p:pic>
      <p:pic>
        <p:nvPicPr>
          <p:cNvPr id="150" name="Google Shape;150;p23"/>
          <p:cNvPicPr preferRelativeResize="0"/>
          <p:nvPr/>
        </p:nvPicPr>
        <p:blipFill rotWithShape="1">
          <a:blip r:embed="rId7">
            <a:alphaModFix/>
          </a:blip>
          <a:srcRect b="8072" l="0" r="0" t="9385"/>
          <a:stretch/>
        </p:blipFill>
        <p:spPr>
          <a:xfrm>
            <a:off x="7188200" y="2650462"/>
            <a:ext cx="1903600" cy="1036025"/>
          </a:xfrm>
          <a:prstGeom prst="rect">
            <a:avLst/>
          </a:prstGeom>
          <a:noFill/>
          <a:ln>
            <a:noFill/>
          </a:ln>
        </p:spPr>
      </p:pic>
      <p:cxnSp>
        <p:nvCxnSpPr>
          <p:cNvPr id="151" name="Google Shape;151;p23"/>
          <p:cNvCxnSpPr>
            <a:stCxn id="148" idx="2"/>
            <a:endCxn id="149" idx="0"/>
          </p:cNvCxnSpPr>
          <p:nvPr/>
        </p:nvCxnSpPr>
        <p:spPr>
          <a:xfrm>
            <a:off x="1938863" y="1719327"/>
            <a:ext cx="0" cy="1429200"/>
          </a:xfrm>
          <a:prstGeom prst="straightConnector1">
            <a:avLst/>
          </a:prstGeom>
          <a:noFill/>
          <a:ln cap="flat" cmpd="sng" w="9525">
            <a:solidFill>
              <a:schemeClr val="dk2"/>
            </a:solidFill>
            <a:prstDash val="dash"/>
            <a:round/>
            <a:headEnd len="med" w="med" type="triangle"/>
            <a:tailEnd len="med" w="med" type="triangle"/>
          </a:ln>
        </p:spPr>
      </p:cxnSp>
      <p:pic>
        <p:nvPicPr>
          <p:cNvPr id="152" name="Google Shape;152;p23"/>
          <p:cNvPicPr preferRelativeResize="0"/>
          <p:nvPr/>
        </p:nvPicPr>
        <p:blipFill>
          <a:blip r:embed="rId8">
            <a:alphaModFix/>
          </a:blip>
          <a:stretch>
            <a:fillRect/>
          </a:stretch>
        </p:blipFill>
        <p:spPr>
          <a:xfrm>
            <a:off x="3195145" y="3440200"/>
            <a:ext cx="1106669" cy="890526"/>
          </a:xfrm>
          <a:prstGeom prst="rect">
            <a:avLst/>
          </a:prstGeom>
          <a:noFill/>
          <a:ln>
            <a:noFill/>
          </a:ln>
        </p:spPr>
      </p:pic>
      <p:cxnSp>
        <p:nvCxnSpPr>
          <p:cNvPr id="153" name="Google Shape;153;p23"/>
          <p:cNvCxnSpPr>
            <a:stCxn id="148" idx="2"/>
            <a:endCxn id="152" idx="0"/>
          </p:cNvCxnSpPr>
          <p:nvPr/>
        </p:nvCxnSpPr>
        <p:spPr>
          <a:xfrm>
            <a:off x="1938863" y="1719327"/>
            <a:ext cx="1809600" cy="1720800"/>
          </a:xfrm>
          <a:prstGeom prst="straightConnector1">
            <a:avLst/>
          </a:prstGeom>
          <a:noFill/>
          <a:ln cap="flat" cmpd="sng" w="9525">
            <a:solidFill>
              <a:schemeClr val="dk2"/>
            </a:solidFill>
            <a:prstDash val="dash"/>
            <a:round/>
            <a:headEnd len="med" w="med" type="triangle"/>
            <a:tailEnd len="med" w="med" type="triangle"/>
          </a:ln>
        </p:spPr>
      </p:cxnSp>
      <p:cxnSp>
        <p:nvCxnSpPr>
          <p:cNvPr id="154" name="Google Shape;154;p23"/>
          <p:cNvCxnSpPr>
            <a:stCxn id="152" idx="0"/>
          </p:cNvCxnSpPr>
          <p:nvPr/>
        </p:nvCxnSpPr>
        <p:spPr>
          <a:xfrm flipH="1" rot="10800000">
            <a:off x="3748479" y="2364100"/>
            <a:ext cx="991500" cy="1076100"/>
          </a:xfrm>
          <a:prstGeom prst="straightConnector1">
            <a:avLst/>
          </a:prstGeom>
          <a:noFill/>
          <a:ln cap="flat" cmpd="sng" w="9525">
            <a:solidFill>
              <a:schemeClr val="dk2"/>
            </a:solidFill>
            <a:prstDash val="dash"/>
            <a:round/>
            <a:headEnd len="med" w="med" type="triangle"/>
            <a:tailEnd len="med" w="med" type="triangle"/>
          </a:ln>
        </p:spPr>
      </p:cxnSp>
      <p:pic>
        <p:nvPicPr>
          <p:cNvPr id="155" name="Google Shape;155;p23"/>
          <p:cNvPicPr preferRelativeResize="0"/>
          <p:nvPr/>
        </p:nvPicPr>
        <p:blipFill>
          <a:blip r:embed="rId9">
            <a:alphaModFix/>
          </a:blip>
          <a:stretch>
            <a:fillRect/>
          </a:stretch>
        </p:blipFill>
        <p:spPr>
          <a:xfrm>
            <a:off x="5120244" y="2649176"/>
            <a:ext cx="1687689" cy="1208100"/>
          </a:xfrm>
          <a:prstGeom prst="rect">
            <a:avLst/>
          </a:prstGeom>
          <a:noFill/>
          <a:ln>
            <a:noFill/>
          </a:ln>
          <a:effectLst>
            <a:outerShdw blurRad="57150" rotWithShape="0" algn="bl" dir="5400000" dist="19050">
              <a:srgbClr val="000000">
                <a:alpha val="50000"/>
              </a:srgbClr>
            </a:outerShdw>
          </a:effectLst>
        </p:spPr>
      </p:pic>
      <p:cxnSp>
        <p:nvCxnSpPr>
          <p:cNvPr id="156" name="Google Shape;156;p23"/>
          <p:cNvCxnSpPr/>
          <p:nvPr/>
        </p:nvCxnSpPr>
        <p:spPr>
          <a:xfrm>
            <a:off x="4773850" y="2313225"/>
            <a:ext cx="854700" cy="276000"/>
          </a:xfrm>
          <a:prstGeom prst="straightConnector1">
            <a:avLst/>
          </a:prstGeom>
          <a:noFill/>
          <a:ln cap="flat" cmpd="sng" w="9525">
            <a:solidFill>
              <a:schemeClr val="dk2"/>
            </a:solidFill>
            <a:prstDash val="solid"/>
            <a:round/>
            <a:headEnd len="med" w="med" type="triangle"/>
            <a:tailEnd len="med" w="med" type="triangle"/>
          </a:ln>
        </p:spPr>
      </p:cxnSp>
      <p:cxnSp>
        <p:nvCxnSpPr>
          <p:cNvPr id="157" name="Google Shape;157;p23"/>
          <p:cNvCxnSpPr/>
          <p:nvPr/>
        </p:nvCxnSpPr>
        <p:spPr>
          <a:xfrm flipH="1">
            <a:off x="5161400" y="3868575"/>
            <a:ext cx="756300" cy="331800"/>
          </a:xfrm>
          <a:prstGeom prst="straightConnector1">
            <a:avLst/>
          </a:prstGeom>
          <a:noFill/>
          <a:ln cap="flat" cmpd="sng" w="9525">
            <a:solidFill>
              <a:schemeClr val="dk2"/>
            </a:solidFill>
            <a:prstDash val="solid"/>
            <a:round/>
            <a:headEnd len="med" w="med" type="triangle"/>
            <a:tailEnd len="med" w="med" type="triangle"/>
          </a:ln>
        </p:spPr>
      </p:cxnSp>
      <p:pic>
        <p:nvPicPr>
          <p:cNvPr id="158" name="Google Shape;158;p23"/>
          <p:cNvPicPr preferRelativeResize="0"/>
          <p:nvPr/>
        </p:nvPicPr>
        <p:blipFill rotWithShape="1">
          <a:blip r:embed="rId10">
            <a:alphaModFix/>
          </a:blip>
          <a:srcRect b="17049" l="15384" r="14783" t="28324"/>
          <a:stretch/>
        </p:blipFill>
        <p:spPr>
          <a:xfrm>
            <a:off x="4603025" y="4477775"/>
            <a:ext cx="1221400" cy="635525"/>
          </a:xfrm>
          <a:prstGeom prst="rect">
            <a:avLst/>
          </a:prstGeom>
          <a:noFill/>
          <a:ln>
            <a:noFill/>
          </a:ln>
          <a:effectLst>
            <a:outerShdw blurRad="57150" rotWithShape="0" algn="bl" dir="5400000" dist="19050">
              <a:srgbClr val="000000">
                <a:alpha val="50000"/>
              </a:srgbClr>
            </a:outerShdw>
          </a:effectLst>
        </p:spPr>
      </p:pic>
      <p:cxnSp>
        <p:nvCxnSpPr>
          <p:cNvPr id="159" name="Google Shape;159;p23"/>
          <p:cNvCxnSpPr/>
          <p:nvPr/>
        </p:nvCxnSpPr>
        <p:spPr>
          <a:xfrm rot="10800000">
            <a:off x="4750100" y="2266675"/>
            <a:ext cx="411300" cy="1973100"/>
          </a:xfrm>
          <a:prstGeom prst="straightConnector1">
            <a:avLst/>
          </a:prstGeom>
          <a:noFill/>
          <a:ln cap="flat" cmpd="sng" w="9525">
            <a:solidFill>
              <a:schemeClr val="dk2"/>
            </a:solidFill>
            <a:prstDash val="dash"/>
            <a:round/>
            <a:headEnd len="med" w="med" type="triangle"/>
            <a:tailEnd len="med" w="med" type="triangle"/>
          </a:ln>
        </p:spPr>
      </p:cxnSp>
      <p:pic>
        <p:nvPicPr>
          <p:cNvPr id="160" name="Google Shape;160;p23"/>
          <p:cNvPicPr preferRelativeResize="0"/>
          <p:nvPr/>
        </p:nvPicPr>
        <p:blipFill rotWithShape="1">
          <a:blip r:embed="rId11">
            <a:alphaModFix/>
          </a:blip>
          <a:srcRect b="13457" l="23662" r="35652" t="14579"/>
          <a:stretch/>
        </p:blipFill>
        <p:spPr>
          <a:xfrm>
            <a:off x="3300363" y="1431450"/>
            <a:ext cx="1051525" cy="935400"/>
          </a:xfrm>
          <a:prstGeom prst="rect">
            <a:avLst/>
          </a:prstGeom>
          <a:noFill/>
          <a:ln>
            <a:noFill/>
          </a:ln>
          <a:effectLst>
            <a:outerShdw blurRad="57150" rotWithShape="0" algn="bl" dir="5400000" dist="19050">
              <a:srgbClr val="000000">
                <a:alpha val="50000"/>
              </a:srgbClr>
            </a:outerShdw>
          </a:effectLst>
        </p:spPr>
      </p:pic>
      <p:pic>
        <p:nvPicPr>
          <p:cNvPr id="161" name="Google Shape;161;p23"/>
          <p:cNvPicPr preferRelativeResize="0"/>
          <p:nvPr/>
        </p:nvPicPr>
        <p:blipFill>
          <a:blip r:embed="rId12">
            <a:alphaModFix/>
          </a:blip>
          <a:stretch>
            <a:fillRect/>
          </a:stretch>
        </p:blipFill>
        <p:spPr>
          <a:xfrm>
            <a:off x="5201563" y="1027025"/>
            <a:ext cx="1841823" cy="1036025"/>
          </a:xfrm>
          <a:prstGeom prst="rect">
            <a:avLst/>
          </a:prstGeom>
          <a:noFill/>
          <a:ln>
            <a:noFill/>
          </a:ln>
        </p:spPr>
      </p:pic>
      <p:sp>
        <p:nvSpPr>
          <p:cNvPr id="162" name="Google Shape;162;p23"/>
          <p:cNvSpPr txBox="1"/>
          <p:nvPr/>
        </p:nvSpPr>
        <p:spPr>
          <a:xfrm>
            <a:off x="625375" y="2025625"/>
            <a:ext cx="1313400" cy="89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2A3B96"/>
                </a:solidFill>
                <a:latin typeface="Century Gothic"/>
                <a:ea typeface="Century Gothic"/>
                <a:cs typeface="Century Gothic"/>
                <a:sym typeface="Century Gothic"/>
              </a:rPr>
              <a:t>Long Range UAS Data Collection (LiDAR, Imagery, Live Video)</a:t>
            </a:r>
            <a:endParaRPr b="1" sz="1100">
              <a:solidFill>
                <a:srgbClr val="2A3B96"/>
              </a:solidFill>
              <a:latin typeface="Century Gothic"/>
              <a:ea typeface="Century Gothic"/>
              <a:cs typeface="Century Gothic"/>
              <a:sym typeface="Century Gothic"/>
            </a:endParaRPr>
          </a:p>
        </p:txBody>
      </p:sp>
      <p:sp>
        <p:nvSpPr>
          <p:cNvPr id="163" name="Google Shape;163;p23"/>
          <p:cNvSpPr txBox="1"/>
          <p:nvPr/>
        </p:nvSpPr>
        <p:spPr>
          <a:xfrm>
            <a:off x="3038552" y="2494050"/>
            <a:ext cx="1540500" cy="3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99CA39"/>
                </a:solidFill>
                <a:latin typeface="Century Gothic"/>
                <a:ea typeface="Century Gothic"/>
                <a:cs typeface="Century Gothic"/>
                <a:sym typeface="Century Gothic"/>
              </a:rPr>
              <a:t>Flight Information Exchange</a:t>
            </a:r>
            <a:endParaRPr b="1" sz="1100">
              <a:solidFill>
                <a:srgbClr val="99CA39"/>
              </a:solidFill>
              <a:latin typeface="Century Gothic"/>
              <a:ea typeface="Century Gothic"/>
              <a:cs typeface="Century Gothic"/>
              <a:sym typeface="Century Gothic"/>
            </a:endParaRPr>
          </a:p>
        </p:txBody>
      </p:sp>
      <p:sp>
        <p:nvSpPr>
          <p:cNvPr id="164" name="Google Shape;164;p23"/>
          <p:cNvSpPr txBox="1"/>
          <p:nvPr/>
        </p:nvSpPr>
        <p:spPr>
          <a:xfrm>
            <a:off x="2857050" y="4275675"/>
            <a:ext cx="1903500" cy="53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F4AE2A"/>
                </a:solidFill>
                <a:latin typeface="Century Gothic"/>
                <a:ea typeface="Century Gothic"/>
                <a:cs typeface="Century Gothic"/>
                <a:sym typeface="Century Gothic"/>
              </a:rPr>
              <a:t>Ground Control </a:t>
            </a:r>
            <a:endParaRPr b="1" sz="1100">
              <a:solidFill>
                <a:srgbClr val="F4AE2A"/>
              </a:solidFill>
              <a:latin typeface="Century Gothic"/>
              <a:ea typeface="Century Gothic"/>
              <a:cs typeface="Century Gothic"/>
              <a:sym typeface="Century Gothic"/>
            </a:endParaRPr>
          </a:p>
          <a:p>
            <a:pPr indent="0" lvl="0" marL="0" rtl="0" algn="ctr">
              <a:spcBef>
                <a:spcPts val="0"/>
              </a:spcBef>
              <a:spcAft>
                <a:spcPts val="0"/>
              </a:spcAft>
              <a:buNone/>
            </a:pPr>
            <a:r>
              <a:rPr b="1" lang="en" sz="1100">
                <a:solidFill>
                  <a:srgbClr val="F4AE2A"/>
                </a:solidFill>
                <a:latin typeface="Century Gothic"/>
                <a:ea typeface="Century Gothic"/>
                <a:cs typeface="Century Gothic"/>
                <a:sym typeface="Century Gothic"/>
              </a:rPr>
              <a:t>UAS Ops</a:t>
            </a:r>
            <a:endParaRPr b="1" sz="1100">
              <a:solidFill>
                <a:srgbClr val="F4AE2A"/>
              </a:solidFill>
              <a:latin typeface="Century Gothic"/>
              <a:ea typeface="Century Gothic"/>
              <a:cs typeface="Century Gothic"/>
              <a:sym typeface="Century Gothic"/>
            </a:endParaRPr>
          </a:p>
        </p:txBody>
      </p:sp>
      <p:sp>
        <p:nvSpPr>
          <p:cNvPr id="165" name="Google Shape;165;p23"/>
          <p:cNvSpPr txBox="1"/>
          <p:nvPr/>
        </p:nvSpPr>
        <p:spPr>
          <a:xfrm>
            <a:off x="4873575" y="2025625"/>
            <a:ext cx="2497800" cy="3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2A3B96"/>
                </a:solidFill>
                <a:latin typeface="Century Gothic"/>
                <a:ea typeface="Century Gothic"/>
                <a:cs typeface="Century Gothic"/>
                <a:sym typeface="Century Gothic"/>
              </a:rPr>
              <a:t>Team Awareness Kit (video, maps, position/status)</a:t>
            </a:r>
            <a:endParaRPr b="1" sz="1100">
              <a:solidFill>
                <a:srgbClr val="2A3B96"/>
              </a:solidFill>
              <a:latin typeface="Century Gothic"/>
              <a:ea typeface="Century Gothic"/>
              <a:cs typeface="Century Gothic"/>
              <a:sym typeface="Century Gothic"/>
            </a:endParaRPr>
          </a:p>
        </p:txBody>
      </p:sp>
      <p:sp>
        <p:nvSpPr>
          <p:cNvPr id="166" name="Google Shape;166;p23"/>
          <p:cNvSpPr txBox="1"/>
          <p:nvPr/>
        </p:nvSpPr>
        <p:spPr>
          <a:xfrm>
            <a:off x="6011825" y="4022925"/>
            <a:ext cx="11763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99CA39"/>
                </a:solidFill>
                <a:latin typeface="Century Gothic"/>
                <a:ea typeface="Century Gothic"/>
                <a:cs typeface="Century Gothic"/>
                <a:sym typeface="Century Gothic"/>
              </a:rPr>
              <a:t>Monterey EOC</a:t>
            </a:r>
            <a:endParaRPr b="1" sz="1100">
              <a:solidFill>
                <a:srgbClr val="99CA39"/>
              </a:solidFill>
              <a:latin typeface="Century Gothic"/>
              <a:ea typeface="Century Gothic"/>
              <a:cs typeface="Century Gothic"/>
              <a:sym typeface="Century Gothic"/>
            </a:endParaRPr>
          </a:p>
        </p:txBody>
      </p:sp>
      <p:pic>
        <p:nvPicPr>
          <p:cNvPr id="167" name="Google Shape;167;p23" title="File:Database-icon.svg - Wikimedia Commons"/>
          <p:cNvPicPr preferRelativeResize="0"/>
          <p:nvPr/>
        </p:nvPicPr>
        <p:blipFill rotWithShape="1">
          <a:blip r:embed="rId13">
            <a:alphaModFix/>
          </a:blip>
          <a:srcRect b="0" l="-33965" r="-33932" t="0"/>
          <a:stretch/>
        </p:blipFill>
        <p:spPr>
          <a:xfrm>
            <a:off x="7561326" y="1245338"/>
            <a:ext cx="693899" cy="599398"/>
          </a:xfrm>
          <a:prstGeom prst="rect">
            <a:avLst/>
          </a:prstGeom>
          <a:noFill/>
          <a:ln>
            <a:noFill/>
          </a:ln>
        </p:spPr>
      </p:pic>
      <p:sp>
        <p:nvSpPr>
          <p:cNvPr id="168" name="Google Shape;168;p23"/>
          <p:cNvSpPr txBox="1"/>
          <p:nvPr/>
        </p:nvSpPr>
        <p:spPr>
          <a:xfrm>
            <a:off x="4603025" y="4211675"/>
            <a:ext cx="13134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2A3B96"/>
                </a:solidFill>
                <a:latin typeface="Century Gothic"/>
                <a:ea typeface="Century Gothic"/>
                <a:cs typeface="Century Gothic"/>
                <a:sym typeface="Century Gothic"/>
              </a:rPr>
              <a:t>1st Responders</a:t>
            </a:r>
            <a:endParaRPr b="1" sz="1100">
              <a:solidFill>
                <a:srgbClr val="2A3B96"/>
              </a:solidFill>
              <a:latin typeface="Century Gothic"/>
              <a:ea typeface="Century Gothic"/>
              <a:cs typeface="Century Gothic"/>
              <a:sym typeface="Century Gothic"/>
            </a:endParaRPr>
          </a:p>
        </p:txBody>
      </p:sp>
      <p:cxnSp>
        <p:nvCxnSpPr>
          <p:cNvPr id="169" name="Google Shape;169;p23"/>
          <p:cNvCxnSpPr>
            <a:endCxn id="167" idx="1"/>
          </p:cNvCxnSpPr>
          <p:nvPr/>
        </p:nvCxnSpPr>
        <p:spPr>
          <a:xfrm flipH="1" rot="10800000">
            <a:off x="6849126" y="1545037"/>
            <a:ext cx="712200" cy="1017600"/>
          </a:xfrm>
          <a:prstGeom prst="straightConnector1">
            <a:avLst/>
          </a:prstGeom>
          <a:noFill/>
          <a:ln cap="flat" cmpd="sng" w="9525">
            <a:solidFill>
              <a:schemeClr val="dk2"/>
            </a:solidFill>
            <a:prstDash val="solid"/>
            <a:round/>
            <a:headEnd len="med" w="med" type="triangle"/>
            <a:tailEnd len="med" w="med" type="triangle"/>
          </a:ln>
        </p:spPr>
      </p:cxnSp>
      <p:sp>
        <p:nvSpPr>
          <p:cNvPr id="170" name="Google Shape;170;p23"/>
          <p:cNvSpPr txBox="1"/>
          <p:nvPr/>
        </p:nvSpPr>
        <p:spPr>
          <a:xfrm>
            <a:off x="7276912" y="1844725"/>
            <a:ext cx="1374000" cy="3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F4AE2A"/>
                </a:solidFill>
                <a:latin typeface="Century Gothic"/>
                <a:ea typeface="Century Gothic"/>
                <a:cs typeface="Century Gothic"/>
                <a:sym typeface="Century Gothic"/>
              </a:rPr>
              <a:t>Monterey </a:t>
            </a:r>
            <a:endParaRPr b="1" sz="1100">
              <a:solidFill>
                <a:srgbClr val="F4AE2A"/>
              </a:solidFill>
              <a:latin typeface="Century Gothic"/>
              <a:ea typeface="Century Gothic"/>
              <a:cs typeface="Century Gothic"/>
              <a:sym typeface="Century Gothic"/>
            </a:endParaRPr>
          </a:p>
          <a:p>
            <a:pPr indent="0" lvl="0" marL="0" rtl="0" algn="ctr">
              <a:spcBef>
                <a:spcPts val="0"/>
              </a:spcBef>
              <a:spcAft>
                <a:spcPts val="0"/>
              </a:spcAft>
              <a:buNone/>
            </a:pPr>
            <a:r>
              <a:rPr b="1" lang="en" sz="1100">
                <a:solidFill>
                  <a:srgbClr val="F4AE2A"/>
                </a:solidFill>
                <a:latin typeface="Century Gothic"/>
                <a:ea typeface="Century Gothic"/>
                <a:cs typeface="Century Gothic"/>
                <a:sym typeface="Century Gothic"/>
              </a:rPr>
              <a:t>County Database</a:t>
            </a:r>
            <a:endParaRPr b="1" sz="1100">
              <a:solidFill>
                <a:srgbClr val="F4AE2A"/>
              </a:solidFill>
              <a:latin typeface="Century Gothic"/>
              <a:ea typeface="Century Gothic"/>
              <a:cs typeface="Century Gothic"/>
              <a:sym typeface="Century Gothic"/>
            </a:endParaRPr>
          </a:p>
        </p:txBody>
      </p:sp>
      <p:pic>
        <p:nvPicPr>
          <p:cNvPr id="171" name="Google Shape;171;p23" title="File:Radar symbol.png - Wikimedia Commons"/>
          <p:cNvPicPr preferRelativeResize="0"/>
          <p:nvPr/>
        </p:nvPicPr>
        <p:blipFill>
          <a:blip r:embed="rId14">
            <a:alphaModFix/>
          </a:blip>
          <a:stretch>
            <a:fillRect/>
          </a:stretch>
        </p:blipFill>
        <p:spPr>
          <a:xfrm>
            <a:off x="2723225" y="1597175"/>
            <a:ext cx="411300" cy="465872"/>
          </a:xfrm>
          <a:prstGeom prst="rect">
            <a:avLst/>
          </a:prstGeom>
          <a:noFill/>
          <a:ln>
            <a:noFill/>
          </a:ln>
        </p:spPr>
      </p:pic>
      <p:pic>
        <p:nvPicPr>
          <p:cNvPr id="172" name="Google Shape;172;p23" title="File:Radar symbol.png - Wikimedia Commons"/>
          <p:cNvPicPr preferRelativeResize="0"/>
          <p:nvPr/>
        </p:nvPicPr>
        <p:blipFill>
          <a:blip r:embed="rId14">
            <a:alphaModFix/>
          </a:blip>
          <a:stretch>
            <a:fillRect/>
          </a:stretch>
        </p:blipFill>
        <p:spPr>
          <a:xfrm>
            <a:off x="2913188" y="2152525"/>
            <a:ext cx="411300" cy="465872"/>
          </a:xfrm>
          <a:prstGeom prst="rect">
            <a:avLst/>
          </a:prstGeom>
          <a:noFill/>
          <a:ln>
            <a:noFill/>
          </a:ln>
        </p:spPr>
      </p:pic>
      <p:pic>
        <p:nvPicPr>
          <p:cNvPr id="173" name="Google Shape;173;p23" title="Radio tower vector image | Public domain vectors"/>
          <p:cNvPicPr preferRelativeResize="0"/>
          <p:nvPr/>
        </p:nvPicPr>
        <p:blipFill>
          <a:blip r:embed="rId15">
            <a:alphaModFix/>
          </a:blip>
          <a:stretch>
            <a:fillRect/>
          </a:stretch>
        </p:blipFill>
        <p:spPr>
          <a:xfrm>
            <a:off x="2702331" y="2013625"/>
            <a:ext cx="282694" cy="331800"/>
          </a:xfrm>
          <a:prstGeom prst="rect">
            <a:avLst/>
          </a:prstGeom>
          <a:noFill/>
          <a:ln>
            <a:noFill/>
          </a:ln>
        </p:spPr>
      </p:pic>
      <p:pic>
        <p:nvPicPr>
          <p:cNvPr id="174" name="Google Shape;174;p23"/>
          <p:cNvPicPr preferRelativeResize="0"/>
          <p:nvPr/>
        </p:nvPicPr>
        <p:blipFill>
          <a:blip r:embed="rId16">
            <a:alphaModFix/>
          </a:blip>
          <a:stretch>
            <a:fillRect/>
          </a:stretch>
        </p:blipFill>
        <p:spPr>
          <a:xfrm>
            <a:off x="7619230" y="3735623"/>
            <a:ext cx="1472569" cy="1208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4"/>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180" name="Google Shape;180;p24"/>
          <p:cNvSpPr/>
          <p:nvPr/>
        </p:nvSpPr>
        <p:spPr>
          <a:xfrm>
            <a:off x="5451625" y="11850"/>
            <a:ext cx="3692400" cy="377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 name="Google Shape;181;p24"/>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182" name="Google Shape;182;p24"/>
          <p:cNvSpPr txBox="1"/>
          <p:nvPr/>
        </p:nvSpPr>
        <p:spPr>
          <a:xfrm>
            <a:off x="768650" y="180775"/>
            <a:ext cx="74649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200">
                <a:solidFill>
                  <a:srgbClr val="283995"/>
                </a:solidFill>
                <a:latin typeface="Century Gothic"/>
                <a:ea typeface="Century Gothic"/>
                <a:cs typeface="Century Gothic"/>
                <a:sym typeface="Century Gothic"/>
              </a:rPr>
              <a:t>Project Schedule</a:t>
            </a:r>
            <a:endParaRPr b="1" sz="3200">
              <a:solidFill>
                <a:srgbClr val="283995"/>
              </a:solidFill>
              <a:latin typeface="Century Gothic"/>
              <a:ea typeface="Century Gothic"/>
              <a:cs typeface="Century Gothic"/>
              <a:sym typeface="Century Gothic"/>
            </a:endParaRPr>
          </a:p>
        </p:txBody>
      </p:sp>
      <p:graphicFrame>
        <p:nvGraphicFramePr>
          <p:cNvPr id="183" name="Google Shape;183;p24"/>
          <p:cNvGraphicFramePr/>
          <p:nvPr/>
        </p:nvGraphicFramePr>
        <p:xfrm>
          <a:off x="952500" y="1238250"/>
          <a:ext cx="3000000" cy="3000000"/>
        </p:xfrm>
        <a:graphic>
          <a:graphicData uri="http://schemas.openxmlformats.org/drawingml/2006/table">
            <a:tbl>
              <a:tblPr>
                <a:noFill/>
                <a:tableStyleId>{CFD6FE3D-7BCD-4FC1-8CF9-BB89B1FD4633}</a:tableStyleId>
              </a:tblPr>
              <a:tblGrid>
                <a:gridCol w="1087750"/>
                <a:gridCol w="1087750"/>
                <a:gridCol w="1087750"/>
                <a:gridCol w="1087750"/>
                <a:gridCol w="1087750"/>
                <a:gridCol w="1087750"/>
                <a:gridCol w="1087750"/>
              </a:tblGrid>
              <a:tr h="381000">
                <a:tc rowSpan="2">
                  <a:txBody>
                    <a:bodyPr/>
                    <a:lstStyle/>
                    <a:p>
                      <a:pPr indent="0" lvl="0" marL="0" rtl="0" algn="ctr">
                        <a:spcBef>
                          <a:spcPts val="0"/>
                        </a:spcBef>
                        <a:spcAft>
                          <a:spcPts val="0"/>
                        </a:spcAft>
                        <a:buNone/>
                      </a:pPr>
                      <a:r>
                        <a:t/>
                      </a:r>
                      <a:endParaRPr>
                        <a:latin typeface="Century Gothic"/>
                        <a:ea typeface="Century Gothic"/>
                        <a:cs typeface="Century Gothic"/>
                        <a:sym typeface="Century Gothic"/>
                      </a:endParaRPr>
                    </a:p>
                  </a:txBody>
                  <a:tcPr marT="91425" marB="91425" marR="91425" marL="91425">
                    <a:lnB cap="flat" cmpd="sng" w="9525">
                      <a:solidFill>
                        <a:srgbClr val="99CA39"/>
                      </a:solidFill>
                      <a:prstDash val="solid"/>
                      <a:round/>
                      <a:headEnd len="sm" w="sm" type="none"/>
                      <a:tailEnd len="sm" w="sm" type="none"/>
                    </a:lnB>
                    <a:solidFill>
                      <a:schemeClr val="dk1"/>
                    </a:solidFill>
                  </a:tcPr>
                </a:tc>
                <a:tc gridSpan="4">
                  <a:txBody>
                    <a:bodyPr/>
                    <a:lstStyle/>
                    <a:p>
                      <a:pPr indent="0" lvl="0" marL="0" rtl="0" algn="ctr">
                        <a:spcBef>
                          <a:spcPts val="0"/>
                        </a:spcBef>
                        <a:spcAft>
                          <a:spcPts val="0"/>
                        </a:spcAft>
                        <a:buNone/>
                      </a:pPr>
                      <a:r>
                        <a:rPr b="1" lang="en">
                          <a:solidFill>
                            <a:schemeClr val="dk1"/>
                          </a:solidFill>
                          <a:latin typeface="Century Gothic"/>
                          <a:ea typeface="Century Gothic"/>
                          <a:cs typeface="Century Gothic"/>
                          <a:sym typeface="Century Gothic"/>
                        </a:rPr>
                        <a:t>2025</a:t>
                      </a:r>
                      <a:endParaRPr b="1">
                        <a:latin typeface="Century Gothic"/>
                        <a:ea typeface="Century Gothic"/>
                        <a:cs typeface="Century Gothic"/>
                        <a:sym typeface="Century Gothic"/>
                      </a:endParaRPr>
                    </a:p>
                  </a:txBody>
                  <a:tcPr marT="91425" marB="91425" marR="91425" marL="91425">
                    <a:solidFill>
                      <a:schemeClr val="lt1"/>
                    </a:solidFill>
                  </a:tcPr>
                </a:tc>
                <a:tc hMerge="1"/>
                <a:tc hMerge="1"/>
                <a:tc hMerge="1"/>
                <a:tc gridSpan="2">
                  <a:txBody>
                    <a:bodyPr/>
                    <a:lstStyle/>
                    <a:p>
                      <a:pPr indent="0" lvl="0" marL="0" rtl="0" algn="ctr">
                        <a:spcBef>
                          <a:spcPts val="0"/>
                        </a:spcBef>
                        <a:spcAft>
                          <a:spcPts val="0"/>
                        </a:spcAft>
                        <a:buNone/>
                      </a:pPr>
                      <a:r>
                        <a:rPr b="1" lang="en">
                          <a:solidFill>
                            <a:schemeClr val="dk1"/>
                          </a:solidFill>
                          <a:latin typeface="Century Gothic"/>
                          <a:ea typeface="Century Gothic"/>
                          <a:cs typeface="Century Gothic"/>
                          <a:sym typeface="Century Gothic"/>
                        </a:rPr>
                        <a:t>2026</a:t>
                      </a:r>
                      <a:endParaRPr b="1">
                        <a:latin typeface="Century Gothic"/>
                        <a:ea typeface="Century Gothic"/>
                        <a:cs typeface="Century Gothic"/>
                        <a:sym typeface="Century Gothic"/>
                      </a:endParaRPr>
                    </a:p>
                  </a:txBody>
                  <a:tcPr marT="91425" marB="91425" marR="91425" marL="91425">
                    <a:solidFill>
                      <a:schemeClr val="lt1"/>
                    </a:solidFill>
                  </a:tcPr>
                </a:tc>
                <a:tc hMerge="1"/>
              </a:tr>
              <a:tr h="381000">
                <a:tc vMerge="1"/>
                <a:tc>
                  <a:txBody>
                    <a:bodyPr/>
                    <a:lstStyle/>
                    <a:p>
                      <a:pPr indent="0" lvl="0" marL="0" rtl="0" algn="ctr">
                        <a:spcBef>
                          <a:spcPts val="0"/>
                        </a:spcBef>
                        <a:spcAft>
                          <a:spcPts val="0"/>
                        </a:spcAft>
                        <a:buNone/>
                      </a:pPr>
                      <a:r>
                        <a:rPr b="1" lang="en">
                          <a:latin typeface="Century Gothic"/>
                          <a:ea typeface="Century Gothic"/>
                          <a:cs typeface="Century Gothic"/>
                          <a:sym typeface="Century Gothic"/>
                        </a:rPr>
                        <a:t>Q1</a:t>
                      </a:r>
                      <a:endParaRPr b="1">
                        <a:latin typeface="Century Gothic"/>
                        <a:ea typeface="Century Gothic"/>
                        <a:cs typeface="Century Gothic"/>
                        <a:sym typeface="Century Gothic"/>
                      </a:endParaRPr>
                    </a:p>
                  </a:txBody>
                  <a:tcPr marT="91425" marB="91425" marR="91425" marL="91425">
                    <a:lnL cap="flat" cmpd="sng" w="9525">
                      <a:solidFill>
                        <a:srgbClr val="99CA39"/>
                      </a:solidFill>
                      <a:prstDash val="solid"/>
                      <a:round/>
                      <a:headEnd len="sm" w="sm" type="none"/>
                      <a:tailEnd len="sm" w="sm" type="none"/>
                    </a:lnL>
                  </a:tcPr>
                </a:tc>
                <a:tc>
                  <a:txBody>
                    <a:bodyPr/>
                    <a:lstStyle/>
                    <a:p>
                      <a:pPr indent="0" lvl="0" marL="0" rtl="0" algn="ctr">
                        <a:spcBef>
                          <a:spcPts val="0"/>
                        </a:spcBef>
                        <a:spcAft>
                          <a:spcPts val="0"/>
                        </a:spcAft>
                        <a:buNone/>
                      </a:pPr>
                      <a:r>
                        <a:rPr b="1" lang="en">
                          <a:latin typeface="Century Gothic"/>
                          <a:ea typeface="Century Gothic"/>
                          <a:cs typeface="Century Gothic"/>
                          <a:sym typeface="Century Gothic"/>
                        </a:rPr>
                        <a:t>Q2</a:t>
                      </a:r>
                      <a:endParaRPr b="1">
                        <a:latin typeface="Century Gothic"/>
                        <a:ea typeface="Century Gothic"/>
                        <a:cs typeface="Century Gothic"/>
                        <a:sym typeface="Century Gothic"/>
                      </a:endParaRPr>
                    </a:p>
                  </a:txBody>
                  <a:tcPr marT="91425" marB="91425" marR="91425" marL="91425"/>
                </a:tc>
                <a:tc>
                  <a:txBody>
                    <a:bodyPr/>
                    <a:lstStyle/>
                    <a:p>
                      <a:pPr indent="0" lvl="0" marL="0" rtl="0" algn="ctr">
                        <a:spcBef>
                          <a:spcPts val="0"/>
                        </a:spcBef>
                        <a:spcAft>
                          <a:spcPts val="0"/>
                        </a:spcAft>
                        <a:buNone/>
                      </a:pPr>
                      <a:r>
                        <a:rPr b="1" lang="en">
                          <a:latin typeface="Century Gothic"/>
                          <a:ea typeface="Century Gothic"/>
                          <a:cs typeface="Century Gothic"/>
                          <a:sym typeface="Century Gothic"/>
                        </a:rPr>
                        <a:t>Q3</a:t>
                      </a:r>
                      <a:endParaRPr b="1">
                        <a:latin typeface="Century Gothic"/>
                        <a:ea typeface="Century Gothic"/>
                        <a:cs typeface="Century Gothic"/>
                        <a:sym typeface="Century Gothic"/>
                      </a:endParaRPr>
                    </a:p>
                  </a:txBody>
                  <a:tcPr marT="91425" marB="91425" marR="91425" marL="91425"/>
                </a:tc>
                <a:tc>
                  <a:txBody>
                    <a:bodyPr/>
                    <a:lstStyle/>
                    <a:p>
                      <a:pPr indent="0" lvl="0" marL="0" rtl="0" algn="ctr">
                        <a:spcBef>
                          <a:spcPts val="0"/>
                        </a:spcBef>
                        <a:spcAft>
                          <a:spcPts val="0"/>
                        </a:spcAft>
                        <a:buNone/>
                      </a:pPr>
                      <a:r>
                        <a:rPr b="1" lang="en">
                          <a:latin typeface="Century Gothic"/>
                          <a:ea typeface="Century Gothic"/>
                          <a:cs typeface="Century Gothic"/>
                          <a:sym typeface="Century Gothic"/>
                        </a:rPr>
                        <a:t>Q4</a:t>
                      </a:r>
                      <a:endParaRPr b="1">
                        <a:latin typeface="Century Gothic"/>
                        <a:ea typeface="Century Gothic"/>
                        <a:cs typeface="Century Gothic"/>
                        <a:sym typeface="Century Gothic"/>
                      </a:endParaRPr>
                    </a:p>
                  </a:txBody>
                  <a:tcPr marT="91425" marB="91425" marR="91425" marL="91425"/>
                </a:tc>
                <a:tc>
                  <a:txBody>
                    <a:bodyPr/>
                    <a:lstStyle/>
                    <a:p>
                      <a:pPr indent="0" lvl="0" marL="0" rtl="0" algn="ctr">
                        <a:spcBef>
                          <a:spcPts val="0"/>
                        </a:spcBef>
                        <a:spcAft>
                          <a:spcPts val="0"/>
                        </a:spcAft>
                        <a:buNone/>
                      </a:pPr>
                      <a:r>
                        <a:rPr b="1" lang="en">
                          <a:latin typeface="Century Gothic"/>
                          <a:ea typeface="Century Gothic"/>
                          <a:cs typeface="Century Gothic"/>
                          <a:sym typeface="Century Gothic"/>
                        </a:rPr>
                        <a:t>Q1</a:t>
                      </a:r>
                      <a:endParaRPr b="1">
                        <a:latin typeface="Century Gothic"/>
                        <a:ea typeface="Century Gothic"/>
                        <a:cs typeface="Century Gothic"/>
                        <a:sym typeface="Century Gothic"/>
                      </a:endParaRPr>
                    </a:p>
                  </a:txBody>
                  <a:tcPr marT="91425" marB="91425" marR="91425" marL="91425"/>
                </a:tc>
                <a:tc>
                  <a:txBody>
                    <a:bodyPr/>
                    <a:lstStyle/>
                    <a:p>
                      <a:pPr indent="0" lvl="0" marL="0" rtl="0" algn="ctr">
                        <a:spcBef>
                          <a:spcPts val="0"/>
                        </a:spcBef>
                        <a:spcAft>
                          <a:spcPts val="0"/>
                        </a:spcAft>
                        <a:buNone/>
                      </a:pPr>
                      <a:r>
                        <a:rPr b="1" lang="en">
                          <a:latin typeface="Century Gothic"/>
                          <a:ea typeface="Century Gothic"/>
                          <a:cs typeface="Century Gothic"/>
                          <a:sym typeface="Century Gothic"/>
                        </a:rPr>
                        <a:t>Q2</a:t>
                      </a:r>
                      <a:endParaRPr b="1">
                        <a:latin typeface="Century Gothic"/>
                        <a:ea typeface="Century Gothic"/>
                        <a:cs typeface="Century Gothic"/>
                        <a:sym typeface="Century Gothic"/>
                      </a:endParaRPr>
                    </a:p>
                  </a:txBody>
                  <a:tcPr marT="91425" marB="91425" marR="91425" marL="91425"/>
                </a:tc>
              </a:tr>
              <a:tr h="381000">
                <a:tc>
                  <a:txBody>
                    <a:bodyPr/>
                    <a:lstStyle/>
                    <a:p>
                      <a:pPr indent="0" lvl="0" marL="0" rtl="0" algn="l">
                        <a:spcBef>
                          <a:spcPts val="0"/>
                        </a:spcBef>
                        <a:spcAft>
                          <a:spcPts val="0"/>
                        </a:spcAft>
                        <a:buNone/>
                      </a:pPr>
                      <a:r>
                        <a:rPr b="1" lang="en" sz="1300">
                          <a:latin typeface="Century Gothic"/>
                          <a:ea typeface="Century Gothic"/>
                          <a:cs typeface="Century Gothic"/>
                          <a:sym typeface="Century Gothic"/>
                        </a:rPr>
                        <a:t>Phase 1: Planning &amp; Regulatory</a:t>
                      </a:r>
                      <a:endParaRPr b="1" sz="1300">
                        <a:latin typeface="Century Gothic"/>
                        <a:ea typeface="Century Gothic"/>
                        <a:cs typeface="Century Gothic"/>
                        <a:sym typeface="Century Gothic"/>
                      </a:endParaRPr>
                    </a:p>
                  </a:txBody>
                  <a:tcPr marT="91425" marB="91425" marR="91425" marL="91425">
                    <a:lnL cap="flat" cmpd="sng" w="9525">
                      <a:solidFill>
                        <a:srgbClr val="99CA39"/>
                      </a:solidFill>
                      <a:prstDash val="solid"/>
                      <a:round/>
                      <a:headEnd len="sm" w="sm" type="none"/>
                      <a:tailEnd len="sm" w="sm" type="none"/>
                    </a:lnL>
                    <a:lnR cap="flat" cmpd="sng" w="9525">
                      <a:solidFill>
                        <a:srgbClr val="99CA39"/>
                      </a:solidFill>
                      <a:prstDash val="solid"/>
                      <a:round/>
                      <a:headEnd len="sm" w="sm" type="none"/>
                      <a:tailEnd len="sm" w="sm" type="none"/>
                    </a:lnR>
                    <a:lnT cap="flat" cmpd="sng" w="9525">
                      <a:solidFill>
                        <a:srgbClr val="99CA39"/>
                      </a:solidFill>
                      <a:prstDash val="solid"/>
                      <a:round/>
                      <a:headEnd len="sm" w="sm" type="none"/>
                      <a:tailEnd len="sm" w="sm" type="none"/>
                    </a:lnT>
                    <a:lnB cap="flat" cmpd="sng" w="9525">
                      <a:solidFill>
                        <a:srgbClr val="99CA39"/>
                      </a:solidFill>
                      <a:prstDash val="solid"/>
                      <a:round/>
                      <a:headEnd len="sm" w="sm" type="none"/>
                      <a:tailEnd len="sm" w="sm" type="none"/>
                    </a:lnB>
                    <a:solidFill>
                      <a:srgbClr val="3C7BBF"/>
                    </a:solidFill>
                  </a:tcPr>
                </a:tc>
                <a:tc>
                  <a:txBody>
                    <a:bodyPr/>
                    <a:lstStyle/>
                    <a:p>
                      <a:pPr indent="0" lvl="0" marL="0" marR="0" rtl="0" algn="l">
                        <a:lnSpc>
                          <a:spcPct val="100000"/>
                        </a:lnSpc>
                        <a:spcBef>
                          <a:spcPts val="0"/>
                        </a:spcBef>
                        <a:spcAft>
                          <a:spcPts val="0"/>
                        </a:spcAft>
                        <a:buNone/>
                      </a:pPr>
                      <a:r>
                        <a:t/>
                      </a:r>
                      <a:endParaRPr>
                        <a:latin typeface="Century Gothic"/>
                        <a:ea typeface="Century Gothic"/>
                        <a:cs typeface="Century Gothic"/>
                        <a:sym typeface="Century Gothic"/>
                      </a:endParaRPr>
                    </a:p>
                  </a:txBody>
                  <a:tcPr marT="91425" marB="91425" marR="91425" marL="91425">
                    <a:lnL cap="flat" cmpd="sng" w="9525">
                      <a:solidFill>
                        <a:srgbClr val="99CA39"/>
                      </a:solidFill>
                      <a:prstDash val="solid"/>
                      <a:round/>
                      <a:headEnd len="sm" w="sm" type="none"/>
                      <a:tailEnd len="sm" w="sm" type="none"/>
                    </a:ln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solidFill>
                      <a:srgbClr val="CFE2F3"/>
                    </a:solidFill>
                  </a:tcPr>
                </a:tc>
                <a:tc>
                  <a:txBody>
                    <a:bodyPr/>
                    <a:lstStyle/>
                    <a:p>
                      <a:pPr indent="0" lvl="0" marL="0" marR="0" rtl="0" algn="l">
                        <a:lnSpc>
                          <a:spcPct val="100000"/>
                        </a:lnSpc>
                        <a:spcBef>
                          <a:spcPts val="0"/>
                        </a:spcBef>
                        <a:spcAft>
                          <a:spcPts val="0"/>
                        </a:spcAft>
                        <a:buNone/>
                      </a:pPr>
                      <a:r>
                        <a:t/>
                      </a:r>
                      <a:endParaRPr>
                        <a:latin typeface="Century Gothic"/>
                        <a:ea typeface="Century Gothic"/>
                        <a:cs typeface="Century Gothic"/>
                        <a:sym typeface="Century Gothic"/>
                      </a:endParaRPr>
                    </a:p>
                  </a:txBody>
                  <a:tcPr marT="91425" marB="91425" marR="91425" marL="91425">
                    <a:solidFill>
                      <a:srgbClr val="CFE2F3"/>
                    </a:solidFil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tc>
              </a:tr>
              <a:tr h="381000">
                <a:tc>
                  <a:txBody>
                    <a:bodyPr/>
                    <a:lstStyle/>
                    <a:p>
                      <a:pPr indent="0" lvl="0" marL="0" rtl="0" algn="l">
                        <a:spcBef>
                          <a:spcPts val="0"/>
                        </a:spcBef>
                        <a:spcAft>
                          <a:spcPts val="0"/>
                        </a:spcAft>
                        <a:buNone/>
                      </a:pPr>
                      <a:r>
                        <a:rPr b="1" lang="en" sz="1300">
                          <a:latin typeface="Century Gothic"/>
                          <a:ea typeface="Century Gothic"/>
                          <a:cs typeface="Century Gothic"/>
                          <a:sym typeface="Century Gothic"/>
                        </a:rPr>
                        <a:t>Phase 2: Testing &amp; Evaluation</a:t>
                      </a:r>
                      <a:endParaRPr b="1" sz="1300">
                        <a:latin typeface="Century Gothic"/>
                        <a:ea typeface="Century Gothic"/>
                        <a:cs typeface="Century Gothic"/>
                        <a:sym typeface="Century Gothic"/>
                      </a:endParaRPr>
                    </a:p>
                  </a:txBody>
                  <a:tcPr marT="91425" marB="91425" marR="91425" marL="91425">
                    <a:lnL cap="flat" cmpd="sng" w="9525">
                      <a:solidFill>
                        <a:srgbClr val="99CA39"/>
                      </a:solidFill>
                      <a:prstDash val="solid"/>
                      <a:round/>
                      <a:headEnd len="sm" w="sm" type="none"/>
                      <a:tailEnd len="sm" w="sm" type="none"/>
                    </a:lnL>
                    <a:lnR cap="flat" cmpd="sng" w="9525">
                      <a:solidFill>
                        <a:srgbClr val="99CA39"/>
                      </a:solidFill>
                      <a:prstDash val="solid"/>
                      <a:round/>
                      <a:headEnd len="sm" w="sm" type="none"/>
                      <a:tailEnd len="sm" w="sm" type="none"/>
                    </a:lnR>
                    <a:lnT cap="flat" cmpd="sng" w="9525">
                      <a:solidFill>
                        <a:srgbClr val="99CA39"/>
                      </a:solidFill>
                      <a:prstDash val="solid"/>
                      <a:round/>
                      <a:headEnd len="sm" w="sm" type="none"/>
                      <a:tailEnd len="sm" w="sm" type="none"/>
                    </a:lnT>
                    <a:lnB cap="flat" cmpd="sng" w="9525">
                      <a:solidFill>
                        <a:srgbClr val="99CA39"/>
                      </a:solidFill>
                      <a:prstDash val="solid"/>
                      <a:round/>
                      <a:headEnd len="sm" w="sm" type="none"/>
                      <a:tailEnd len="sm" w="sm" type="none"/>
                    </a:lnB>
                    <a:solidFill>
                      <a:srgbClr val="97CA3B"/>
                    </a:solidFil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L cap="flat" cmpd="sng" w="9525">
                      <a:solidFill>
                        <a:srgbClr val="99CA39"/>
                      </a:solidFill>
                      <a:prstDash val="solid"/>
                      <a:round/>
                      <a:headEnd len="sm" w="sm" type="none"/>
                      <a:tailEnd len="sm" w="sm" type="none"/>
                    </a:ln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tc>
                <a:tc>
                  <a:txBody>
                    <a:bodyPr/>
                    <a:lstStyle/>
                    <a:p>
                      <a:pPr indent="0" lvl="0" marL="0" marR="0" rtl="0" algn="l">
                        <a:lnSpc>
                          <a:spcPct val="100000"/>
                        </a:lnSpc>
                        <a:spcBef>
                          <a:spcPts val="0"/>
                        </a:spcBef>
                        <a:spcAft>
                          <a:spcPts val="0"/>
                        </a:spcAft>
                        <a:buNone/>
                      </a:pPr>
                      <a:r>
                        <a:t/>
                      </a:r>
                      <a:endParaRPr>
                        <a:latin typeface="Century Gothic"/>
                        <a:ea typeface="Century Gothic"/>
                        <a:cs typeface="Century Gothic"/>
                        <a:sym typeface="Century Gothic"/>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b="1" lang="en" sz="1300">
                          <a:latin typeface="Century Gothic"/>
                          <a:ea typeface="Century Gothic"/>
                          <a:cs typeface="Century Gothic"/>
                          <a:sym typeface="Century Gothic"/>
                        </a:rPr>
                        <a:t>Phase 3: Final Analysis</a:t>
                      </a:r>
                      <a:endParaRPr b="1" sz="1300">
                        <a:latin typeface="Century Gothic"/>
                        <a:ea typeface="Century Gothic"/>
                        <a:cs typeface="Century Gothic"/>
                        <a:sym typeface="Century Gothic"/>
                      </a:endParaRPr>
                    </a:p>
                  </a:txBody>
                  <a:tcPr marT="91425" marB="91425" marR="91425" marL="91425">
                    <a:lnL cap="flat" cmpd="sng" w="9525">
                      <a:solidFill>
                        <a:srgbClr val="99CA39"/>
                      </a:solidFill>
                      <a:prstDash val="solid"/>
                      <a:round/>
                      <a:headEnd len="sm" w="sm" type="none"/>
                      <a:tailEnd len="sm" w="sm" type="none"/>
                    </a:lnL>
                    <a:lnR cap="flat" cmpd="sng" w="9525">
                      <a:solidFill>
                        <a:srgbClr val="99CA39"/>
                      </a:solidFill>
                      <a:prstDash val="solid"/>
                      <a:round/>
                      <a:headEnd len="sm" w="sm" type="none"/>
                      <a:tailEnd len="sm" w="sm" type="none"/>
                    </a:lnR>
                    <a:lnT cap="flat" cmpd="sng" w="9525">
                      <a:solidFill>
                        <a:srgbClr val="99CA39"/>
                      </a:solidFill>
                      <a:prstDash val="solid"/>
                      <a:round/>
                      <a:headEnd len="sm" w="sm" type="none"/>
                      <a:tailEnd len="sm" w="sm" type="none"/>
                    </a:lnT>
                    <a:lnB cap="flat" cmpd="sng" w="9525">
                      <a:solidFill>
                        <a:srgbClr val="99CA39"/>
                      </a:solidFill>
                      <a:prstDash val="solid"/>
                      <a:round/>
                      <a:headEnd len="sm" w="sm" type="none"/>
                      <a:tailEnd len="sm" w="sm" type="none"/>
                    </a:lnB>
                    <a:solidFill>
                      <a:srgbClr val="F4AE2A"/>
                    </a:solidFil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L cap="flat" cmpd="sng" w="9525">
                      <a:solidFill>
                        <a:srgbClr val="99CA39"/>
                      </a:solidFill>
                      <a:prstDash val="solid"/>
                      <a:round/>
                      <a:headEnd len="sm" w="sm" type="none"/>
                      <a:tailEnd len="sm" w="sm" type="none"/>
                    </a:ln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lnT cap="flat" cmpd="sng" w="9525">
                      <a:solidFill>
                        <a:srgbClr val="9E9E9E"/>
                      </a:solidFill>
                      <a:prstDash val="solid"/>
                      <a:round/>
                      <a:headEnd len="sm" w="sm" type="none"/>
                      <a:tailEnd len="sm" w="sm" type="none"/>
                    </a:lnT>
                    <a:solidFill>
                      <a:srgbClr val="F9CB9C"/>
                    </a:solidFill>
                  </a:tcPr>
                </a:tc>
                <a:tc>
                  <a:txBody>
                    <a:bodyPr/>
                    <a:lstStyle/>
                    <a:p>
                      <a:pPr indent="0" lvl="0" marL="0" rtl="0" algn="l">
                        <a:spcBef>
                          <a:spcPts val="0"/>
                        </a:spcBef>
                        <a:spcAft>
                          <a:spcPts val="0"/>
                        </a:spcAft>
                        <a:buNone/>
                      </a:pPr>
                      <a:r>
                        <a:t/>
                      </a:r>
                      <a:endParaRPr>
                        <a:latin typeface="Century Gothic"/>
                        <a:ea typeface="Century Gothic"/>
                        <a:cs typeface="Century Gothic"/>
                        <a:sym typeface="Century Gothic"/>
                      </a:endParaRPr>
                    </a:p>
                  </a:txBody>
                  <a:tcPr marT="91425" marB="91425" marR="91425" marL="91425">
                    <a:solidFill>
                      <a:srgbClr val="F9CB9C"/>
                    </a:solidFill>
                  </a:tcPr>
                </a:tc>
              </a:tr>
            </a:tbl>
          </a:graphicData>
        </a:graphic>
      </p:graphicFrame>
      <p:sp>
        <p:nvSpPr>
          <p:cNvPr id="184" name="Google Shape;184;p24"/>
          <p:cNvSpPr/>
          <p:nvPr/>
        </p:nvSpPr>
        <p:spPr>
          <a:xfrm>
            <a:off x="7041275" y="2977850"/>
            <a:ext cx="387600" cy="360000"/>
          </a:xfrm>
          <a:prstGeom prst="star4">
            <a:avLst>
              <a:gd fmla="val 125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4"/>
          <p:cNvSpPr/>
          <p:nvPr/>
        </p:nvSpPr>
        <p:spPr>
          <a:xfrm>
            <a:off x="5632625" y="2977850"/>
            <a:ext cx="387600" cy="360000"/>
          </a:xfrm>
          <a:prstGeom prst="star4">
            <a:avLst>
              <a:gd fmla="val 125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24"/>
          <p:cNvSpPr/>
          <p:nvPr/>
        </p:nvSpPr>
        <p:spPr>
          <a:xfrm>
            <a:off x="6527675" y="2977850"/>
            <a:ext cx="387600" cy="360000"/>
          </a:xfrm>
          <a:prstGeom prst="star4">
            <a:avLst>
              <a:gd fmla="val 125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 name="Google Shape;187;p24"/>
          <p:cNvSpPr/>
          <p:nvPr/>
        </p:nvSpPr>
        <p:spPr>
          <a:xfrm>
            <a:off x="2364425" y="4500175"/>
            <a:ext cx="387600" cy="360000"/>
          </a:xfrm>
          <a:prstGeom prst="star4">
            <a:avLst>
              <a:gd fmla="val 125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4"/>
          <p:cNvSpPr txBox="1"/>
          <p:nvPr/>
        </p:nvSpPr>
        <p:spPr>
          <a:xfrm>
            <a:off x="2857600" y="4462750"/>
            <a:ext cx="24459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Century Gothic"/>
                <a:ea typeface="Century Gothic"/>
                <a:cs typeface="Century Gothic"/>
                <a:sym typeface="Century Gothic"/>
              </a:rPr>
              <a:t>2-week Field Tests</a:t>
            </a:r>
            <a:endParaRPr>
              <a:solidFill>
                <a:schemeClr val="dk2"/>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25"/>
          <p:cNvPicPr preferRelativeResize="0"/>
          <p:nvPr/>
        </p:nvPicPr>
        <p:blipFill rotWithShape="1">
          <a:blip r:embed="rId3">
            <a:alphaModFix/>
          </a:blip>
          <a:srcRect b="0" l="0" r="84874" t="0"/>
          <a:stretch/>
        </p:blipFill>
        <p:spPr>
          <a:xfrm>
            <a:off x="0" y="0"/>
            <a:ext cx="1383025" cy="5143501"/>
          </a:xfrm>
          <a:prstGeom prst="rect">
            <a:avLst/>
          </a:prstGeom>
          <a:noFill/>
          <a:ln>
            <a:noFill/>
          </a:ln>
        </p:spPr>
      </p:pic>
      <p:sp>
        <p:nvSpPr>
          <p:cNvPr id="194" name="Google Shape;194;p25"/>
          <p:cNvSpPr/>
          <p:nvPr/>
        </p:nvSpPr>
        <p:spPr>
          <a:xfrm>
            <a:off x="1737350" y="742950"/>
            <a:ext cx="5680800" cy="42633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25"/>
          <p:cNvSpPr/>
          <p:nvPr/>
        </p:nvSpPr>
        <p:spPr>
          <a:xfrm>
            <a:off x="7063750" y="11850"/>
            <a:ext cx="2080200" cy="61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25"/>
          <p:cNvPicPr preferRelativeResize="0"/>
          <p:nvPr/>
        </p:nvPicPr>
        <p:blipFill>
          <a:blip r:embed="rId4">
            <a:alphaModFix/>
          </a:blip>
          <a:stretch>
            <a:fillRect/>
          </a:stretch>
        </p:blipFill>
        <p:spPr>
          <a:xfrm>
            <a:off x="7369832" y="267934"/>
            <a:ext cx="1540373" cy="359961"/>
          </a:xfrm>
          <a:prstGeom prst="rect">
            <a:avLst/>
          </a:prstGeom>
          <a:noFill/>
          <a:ln>
            <a:noFill/>
          </a:ln>
        </p:spPr>
      </p:pic>
      <p:sp>
        <p:nvSpPr>
          <p:cNvPr id="197" name="Google Shape;197;p25"/>
          <p:cNvSpPr txBox="1"/>
          <p:nvPr/>
        </p:nvSpPr>
        <p:spPr>
          <a:xfrm>
            <a:off x="768650" y="-133350"/>
            <a:ext cx="7464900" cy="99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sz="3200">
                <a:solidFill>
                  <a:srgbClr val="283995"/>
                </a:solidFill>
                <a:latin typeface="Century Gothic"/>
                <a:ea typeface="Century Gothic"/>
                <a:cs typeface="Century Gothic"/>
                <a:sym typeface="Century Gothic"/>
              </a:rPr>
              <a:t>Project Area Map</a:t>
            </a:r>
            <a:endParaRPr b="1" sz="3200">
              <a:solidFill>
                <a:srgbClr val="283995"/>
              </a:solidFill>
              <a:latin typeface="Century Gothic"/>
              <a:ea typeface="Century Gothic"/>
              <a:cs typeface="Century Gothic"/>
              <a:sym typeface="Century Gothic"/>
            </a:endParaRPr>
          </a:p>
        </p:txBody>
      </p:sp>
      <p:pic>
        <p:nvPicPr>
          <p:cNvPr id="198" name="Google Shape;198;p25"/>
          <p:cNvPicPr preferRelativeResize="0"/>
          <p:nvPr/>
        </p:nvPicPr>
        <p:blipFill>
          <a:blip r:embed="rId5">
            <a:alphaModFix/>
          </a:blip>
          <a:stretch>
            <a:fillRect/>
          </a:stretch>
        </p:blipFill>
        <p:spPr>
          <a:xfrm>
            <a:off x="1856400" y="851487"/>
            <a:ext cx="5431198" cy="4046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