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Inter"/>
      <p:regular r:id="rId19"/>
      <p:bold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bold.fntdata"/><Relationship Id="rId11" Type="http://schemas.openxmlformats.org/officeDocument/2006/relationships/slide" Target="slides/slide6.xml"/><Relationship Id="rId22" Type="http://schemas.openxmlformats.org/officeDocument/2006/relationships/font" Target="fonts/CenturyGothic-bold.fntdata"/><Relationship Id="rId10" Type="http://schemas.openxmlformats.org/officeDocument/2006/relationships/slide" Target="slides/slide5.xml"/><Relationship Id="rId21" Type="http://schemas.openxmlformats.org/officeDocument/2006/relationships/font" Target="fonts/CenturyGothic-regular.fntdata"/><Relationship Id="rId13" Type="http://schemas.openxmlformats.org/officeDocument/2006/relationships/slide" Target="slides/slide8.xml"/><Relationship Id="rId24" Type="http://schemas.openxmlformats.org/officeDocument/2006/relationships/font" Target="fonts/CenturyGothic-boldItalic.fntdata"/><Relationship Id="rId12" Type="http://schemas.openxmlformats.org/officeDocument/2006/relationships/slide" Target="slides/slide7.xml"/><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Inter-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psfoundation.org/posts/slamr-facilit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b6d06dbd4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b6d06dbd4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c041e4727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c041e4727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1: Test Sites and Innovation Hubs Comparative Analysis</a:t>
            </a:r>
            <a:endParaRPr b="1"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(7) FAA Modernization and Reform Act Integration Sites</a:t>
            </a:r>
            <a:endParaRPr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Other regional/State/Federal and Tribal funded AAM/UAS Innovation Hubs</a:t>
            </a:r>
            <a:endParaRPr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2: Funding and Revenue Model Options</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3: Community Engagement and Evaluation</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4: Implementation</a:t>
            </a:r>
            <a:endParaRPr b="1"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041e4727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c041e4727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1: Test Sites and Innovation Hubs Comparative Analysis</a:t>
            </a:r>
            <a:endParaRPr b="1"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(7) FAA Modernization and Reform Act Integration Sites</a:t>
            </a:r>
            <a:endParaRPr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Other regional/State/Federal and Tribal funded AAM/UAS Innovation Hubs</a:t>
            </a:r>
            <a:endParaRPr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2: Funding and Revenue Model Options</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3: Community Engagement and Evaluation</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4: Implementation</a:t>
            </a:r>
            <a:endParaRPr b="1"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c041e4727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c041e4727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1: Test Sites and Innovation Hubs Comparative Analysis</a:t>
            </a:r>
            <a:endParaRPr b="1"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(7) FAA Modernization and Reform Act Integration Sites</a:t>
            </a:r>
            <a:endParaRPr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Other regional/State/Federal and Tribal funded AAM/UAS Innovation Hubs</a:t>
            </a:r>
            <a:endParaRPr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2: Funding and Revenue Model Options</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3: Community Engagement and Evaluation</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4: Implementation</a:t>
            </a:r>
            <a:endParaRPr b="1"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94aa638343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94aa638343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bf96dc1f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bf96dc1f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f96dc1fc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f96dc1fc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f96dc1fc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f96dc1fc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f96dc1fc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f96dc1fc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f96dc1fc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f96dc1fc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1" marL="444500" rtl="0" algn="l">
              <a:spcBef>
                <a:spcPts val="0"/>
              </a:spcBef>
              <a:spcAft>
                <a:spcPts val="0"/>
              </a:spcAft>
              <a:buNone/>
            </a:pPr>
            <a:r>
              <a:rPr lang="en">
                <a:solidFill>
                  <a:schemeClr val="dk1"/>
                </a:solidFill>
              </a:rPr>
              <a:t>We see multiple opportunities to grow our NPS partnership. </a:t>
            </a:r>
            <a:endParaRPr>
              <a:solidFill>
                <a:schemeClr val="dk1"/>
              </a:solidFill>
            </a:endParaRPr>
          </a:p>
          <a:p>
            <a:pPr indent="0" lvl="1" marL="444500" rtl="0" algn="l">
              <a:spcBef>
                <a:spcPts val="0"/>
              </a:spcBef>
              <a:spcAft>
                <a:spcPts val="0"/>
              </a:spcAft>
              <a:buNone/>
            </a:pPr>
            <a:r>
              <a:t/>
            </a:r>
            <a:endParaRPr>
              <a:solidFill>
                <a:schemeClr val="dk1"/>
              </a:solidFill>
            </a:endParaRPr>
          </a:p>
          <a:p>
            <a:pPr indent="-228600" lvl="1" marL="673100" rtl="0" algn="l">
              <a:spcBef>
                <a:spcPts val="0"/>
              </a:spcBef>
              <a:spcAft>
                <a:spcPts val="0"/>
              </a:spcAft>
              <a:buClr>
                <a:schemeClr val="dk1"/>
              </a:buClr>
              <a:buSzPts val="1400"/>
              <a:buAutoNum type="alphaLcParenR"/>
            </a:pPr>
            <a:r>
              <a:rPr lang="en">
                <a:solidFill>
                  <a:schemeClr val="dk1"/>
                </a:solidFill>
              </a:rPr>
              <a:t>Becoming familiar with existing people, programs &amp; initiatives</a:t>
            </a:r>
            <a:endParaRPr>
              <a:solidFill>
                <a:schemeClr val="dk1"/>
              </a:solidFill>
            </a:endParaRPr>
          </a:p>
          <a:p>
            <a:pPr indent="-228600" lvl="1" marL="673100" rtl="0" algn="l">
              <a:spcBef>
                <a:spcPts val="0"/>
              </a:spcBef>
              <a:spcAft>
                <a:spcPts val="0"/>
              </a:spcAft>
              <a:buClr>
                <a:schemeClr val="dk1"/>
              </a:buClr>
              <a:buSzPts val="1400"/>
              <a:buAutoNum type="alphaLcParenR"/>
            </a:pPr>
            <a:r>
              <a:rPr lang="en">
                <a:solidFill>
                  <a:schemeClr val="dk1"/>
                </a:solidFill>
              </a:rPr>
              <a:t>Increasing access to JIFX quarterly activities</a:t>
            </a:r>
            <a:endParaRPr>
              <a:solidFill>
                <a:schemeClr val="dk1"/>
              </a:solidFill>
            </a:endParaRPr>
          </a:p>
          <a:p>
            <a:pPr indent="-228600" lvl="1" marL="673100" rtl="0" algn="l">
              <a:spcBef>
                <a:spcPts val="0"/>
              </a:spcBef>
              <a:spcAft>
                <a:spcPts val="0"/>
              </a:spcAft>
              <a:buClr>
                <a:schemeClr val="dk1"/>
              </a:buClr>
              <a:buSzPts val="1400"/>
              <a:buAutoNum type="alphaLcParenR"/>
            </a:pPr>
            <a:r>
              <a:rPr lang="en">
                <a:solidFill>
                  <a:schemeClr val="dk1"/>
                </a:solidFill>
              </a:rPr>
              <a:t>Supporting SLAMR </a:t>
            </a:r>
            <a:endParaRPr>
              <a:solidFill>
                <a:schemeClr val="dk1"/>
              </a:solidFill>
            </a:endParaRPr>
          </a:p>
          <a:p>
            <a:pPr indent="-228600" lvl="1" marL="673100" rtl="0" algn="l">
              <a:spcBef>
                <a:spcPts val="0"/>
              </a:spcBef>
              <a:spcAft>
                <a:spcPts val="0"/>
              </a:spcAft>
              <a:buClr>
                <a:schemeClr val="dk1"/>
              </a:buClr>
              <a:buSzPts val="1400"/>
              <a:buAutoNum type="alphaLcParenR"/>
            </a:pPr>
            <a:r>
              <a:rPr lang="en">
                <a:solidFill>
                  <a:schemeClr val="dk1"/>
                </a:solidFill>
              </a:rPr>
              <a:t>Training, industry partnerships CHS</a:t>
            </a:r>
            <a:endParaRPr>
              <a:solidFill>
                <a:schemeClr val="dk1"/>
              </a:solidFill>
            </a:endParaRPr>
          </a:p>
          <a:p>
            <a:pPr indent="-139700" lvl="1" marL="673100" rtl="0" algn="l">
              <a:spcBef>
                <a:spcPts val="0"/>
              </a:spcBef>
              <a:spcAft>
                <a:spcPts val="0"/>
              </a:spcAft>
              <a:buNone/>
            </a:pPr>
            <a:r>
              <a:t/>
            </a:r>
            <a:endParaRPr>
              <a:solidFill>
                <a:schemeClr val="dk1"/>
              </a:solidFill>
            </a:endParaRPr>
          </a:p>
          <a:p>
            <a:pPr indent="-228600" lvl="1" marL="673100" rtl="0" algn="l">
              <a:spcBef>
                <a:spcPts val="0"/>
              </a:spcBef>
              <a:spcAft>
                <a:spcPts val="0"/>
              </a:spcAft>
              <a:buClr>
                <a:schemeClr val="dk1"/>
              </a:buClr>
              <a:buSzPts val="1400"/>
              <a:buAutoNum type="alphaLcParenR"/>
            </a:pPr>
            <a:r>
              <a:rPr lang="en" sz="1200">
                <a:solidFill>
                  <a:schemeClr val="dk1"/>
                </a:solidFill>
                <a:latin typeface="Calibri"/>
                <a:ea typeface="Calibri"/>
                <a:cs typeface="Calibri"/>
                <a:sym typeface="Calibri"/>
              </a:rPr>
              <a:t>The Sea Land Air Military Research Facility (SLAMR) will be our nation’s only facility that allows researchers to experiment with robotics in multi-domain environments, specifically, sea, land, air, space and cyberspace. </a:t>
            </a:r>
            <a:endParaRPr>
              <a:solidFill>
                <a:schemeClr val="dk1"/>
              </a:solidFill>
            </a:endParaRPr>
          </a:p>
          <a:p>
            <a:pPr indent="-228600" lvl="1" marL="673100" rtl="0" algn="l">
              <a:spcBef>
                <a:spcPts val="0"/>
              </a:spcBef>
              <a:spcAft>
                <a:spcPts val="0"/>
              </a:spcAft>
              <a:buClr>
                <a:schemeClr val="dk1"/>
              </a:buClr>
              <a:buSzPts val="1400"/>
              <a:buAutoNum type="alphaLcParenR"/>
            </a:pPr>
            <a:r>
              <a:rPr lang="en" sz="1200">
                <a:solidFill>
                  <a:schemeClr val="dk1"/>
                </a:solidFill>
                <a:latin typeface="Calibri"/>
                <a:ea typeface="Calibri"/>
                <a:cs typeface="Calibri"/>
                <a:sym typeface="Calibri"/>
              </a:rPr>
              <a:t>But SLAMR won’t exclusively focus on military operations. “We need to help our entire country raise the game in cybersecurity,” says Ray. That's why SLAMR will connect private industries, academic institutions and government entities to collectively tackle cybersecurity issues. And with 5G networks, the connection will be quite literal. Other universities, industry labs and military ships will be able to be part of the work happening at SLAMR, regardless of their location. </a:t>
            </a:r>
            <a:r>
              <a:rPr lang="en" u="sng">
                <a:solidFill>
                  <a:schemeClr val="hlink"/>
                </a:solidFill>
                <a:hlinkClick r:id="rId2"/>
              </a:rPr>
              <a:t>https://www.npsfoundation.org/posts/slamr-facility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f96dc1fc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f96dc1fc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1: Test Sites and Innovation Hubs Comparative Analysis</a:t>
            </a:r>
            <a:endParaRPr b="1"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(7) FAA Modernization and Reform Act Integration Sites</a:t>
            </a:r>
            <a:endParaRPr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Other regional/State/Federal and Tribal funded AAM/UAS Innovation Hubs</a:t>
            </a:r>
            <a:endParaRPr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2: Funding and Revenue Model Options</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3: Community Engagement and Evaluation</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4: Implementation</a:t>
            </a:r>
            <a:endParaRPr b="1"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f96dc1fc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f96dc1fc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041e472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041e472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1: Test Sites and Innovation Hubs Comparative Analysis</a:t>
            </a:r>
            <a:endParaRPr b="1"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(7) FAA Modernization and Reform Act Integration Sites</a:t>
            </a:r>
            <a:endParaRPr sz="1400">
              <a:solidFill>
                <a:schemeClr val="dk1"/>
              </a:solidFill>
              <a:latin typeface="Century Gothic"/>
              <a:ea typeface="Century Gothic"/>
              <a:cs typeface="Century Gothic"/>
              <a:sym typeface="Century Gothic"/>
            </a:endParaRPr>
          </a:p>
          <a:p>
            <a:pPr indent="-317500" lvl="1" marL="914400" rtl="0" algn="l">
              <a:spcBef>
                <a:spcPts val="0"/>
              </a:spcBef>
              <a:spcAft>
                <a:spcPts val="0"/>
              </a:spcAft>
              <a:buClr>
                <a:schemeClr val="dk1"/>
              </a:buClr>
              <a:buSzPts val="1400"/>
              <a:buFont typeface="Century Gothic"/>
              <a:buChar char="○"/>
            </a:pPr>
            <a:r>
              <a:rPr lang="en" sz="1400">
                <a:solidFill>
                  <a:schemeClr val="dk1"/>
                </a:solidFill>
                <a:latin typeface="Century Gothic"/>
                <a:ea typeface="Century Gothic"/>
                <a:cs typeface="Century Gothic"/>
                <a:sym typeface="Century Gothic"/>
              </a:rPr>
              <a:t>Other regional/State/Federal and Tribal funded AAM/UAS Innovation Hubs</a:t>
            </a:r>
            <a:endParaRPr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2: Funding and Revenue Model Options</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3: Community Engagement and Evaluation</a:t>
            </a:r>
            <a:endParaRPr b="1" sz="1400">
              <a:solidFill>
                <a:schemeClr val="dk1"/>
              </a:solidFill>
              <a:latin typeface="Century Gothic"/>
              <a:ea typeface="Century Gothic"/>
              <a:cs typeface="Century Gothic"/>
              <a:sym typeface="Century Gothic"/>
            </a:endParaRPr>
          </a:p>
          <a:p>
            <a:pPr indent="-317500" lvl="0" marL="457200" rtl="0" algn="l">
              <a:spcBef>
                <a:spcPts val="0"/>
              </a:spcBef>
              <a:spcAft>
                <a:spcPts val="0"/>
              </a:spcAft>
              <a:buClr>
                <a:schemeClr val="dk1"/>
              </a:buClr>
              <a:buSzPts val="1400"/>
              <a:buFont typeface="Century Gothic"/>
              <a:buChar char="●"/>
            </a:pPr>
            <a:r>
              <a:rPr b="1" lang="en" sz="1400">
                <a:solidFill>
                  <a:schemeClr val="dk1"/>
                </a:solidFill>
                <a:latin typeface="Century Gothic"/>
                <a:ea typeface="Century Gothic"/>
                <a:cs typeface="Century Gothic"/>
                <a:sym typeface="Century Gothic"/>
              </a:rPr>
              <a:t>Phase 4: Implementation</a:t>
            </a:r>
            <a:endParaRPr b="1" sz="14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3"/>
          <p:cNvSpPr txBox="1"/>
          <p:nvPr>
            <p:ph type="title"/>
          </p:nvPr>
        </p:nvSpPr>
        <p:spPr>
          <a:xfrm>
            <a:off x="457200" y="528066"/>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dk2"/>
              </a:buClr>
              <a:buSzPts val="5000"/>
              <a:buFont typeface="Century Gothic"/>
              <a:buNone/>
              <a:defRPr>
                <a:latin typeface="Century Gothic"/>
                <a:ea typeface="Century Gothic"/>
                <a:cs typeface="Century Gothic"/>
                <a:sym typeface="Century Gothic"/>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440064"/>
            <a:ext cx="4038600" cy="3326100"/>
          </a:xfrm>
          <a:prstGeom prst="rect">
            <a:avLst/>
          </a:prstGeom>
          <a:noFill/>
          <a:ln>
            <a:noFill/>
          </a:ln>
        </p:spPr>
        <p:txBody>
          <a:bodyPr anchorCtr="0" anchor="t" bIns="45700" lIns="91425" spcFirstLastPara="1" rIns="91425" wrap="square" tIns="45700">
            <a:normAutofit/>
          </a:bodyPr>
          <a:lstStyle>
            <a:lvl1pPr indent="-385445" lvl="0" marL="457200" rtl="0" algn="l">
              <a:lnSpc>
                <a:spcPct val="100000"/>
              </a:lnSpc>
              <a:spcBef>
                <a:spcPts val="520"/>
              </a:spcBef>
              <a:spcAft>
                <a:spcPts val="0"/>
              </a:spcAft>
              <a:buSzPts val="2470"/>
              <a:buChar char="⚫"/>
              <a:defRPr sz="2600"/>
            </a:lvl1pPr>
            <a:lvl2pPr indent="-358140" lvl="1" marL="914400" rtl="0" algn="l">
              <a:lnSpc>
                <a:spcPct val="100000"/>
              </a:lnSpc>
              <a:spcBef>
                <a:spcPts val="480"/>
              </a:spcBef>
              <a:spcAft>
                <a:spcPts val="0"/>
              </a:spcAft>
              <a:buSzPts val="2040"/>
              <a:buChar char="⚫"/>
              <a:defRPr sz="2400"/>
            </a:lvl2pPr>
            <a:lvl3pPr indent="-317500" lvl="2" marL="1371600" rtl="0" algn="l">
              <a:lnSpc>
                <a:spcPct val="100000"/>
              </a:lnSpc>
              <a:spcBef>
                <a:spcPts val="400"/>
              </a:spcBef>
              <a:spcAft>
                <a:spcPts val="0"/>
              </a:spcAft>
              <a:buSzPts val="1400"/>
              <a:buChar char="⚫"/>
              <a:defRPr sz="2000"/>
            </a:lvl3pPr>
            <a:lvl4pPr indent="-302894" lvl="3" marL="1828800" rtl="0" algn="l">
              <a:lnSpc>
                <a:spcPct val="100000"/>
              </a:lnSpc>
              <a:spcBef>
                <a:spcPts val="360"/>
              </a:spcBef>
              <a:spcAft>
                <a:spcPts val="0"/>
              </a:spcAft>
              <a:buSzPts val="1170"/>
              <a:buChar char="⚫"/>
              <a:defRPr sz="1800"/>
            </a:lvl4pPr>
            <a:lvl5pPr indent="-302895" lvl="4" marL="2286000" rtl="0" algn="l">
              <a:lnSpc>
                <a:spcPct val="100000"/>
              </a:lnSpc>
              <a:spcBef>
                <a:spcPts val="360"/>
              </a:spcBef>
              <a:spcAft>
                <a:spcPts val="0"/>
              </a:spcAft>
              <a:buSzPts val="1170"/>
              <a:buChar char="⚫"/>
              <a:defRPr sz="180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3" name="Google Shape;53;p13"/>
          <p:cNvSpPr txBox="1"/>
          <p:nvPr>
            <p:ph idx="2" type="body"/>
          </p:nvPr>
        </p:nvSpPr>
        <p:spPr>
          <a:xfrm>
            <a:off x="4648200" y="1440064"/>
            <a:ext cx="4038600" cy="3326100"/>
          </a:xfrm>
          <a:prstGeom prst="rect">
            <a:avLst/>
          </a:prstGeom>
          <a:noFill/>
          <a:ln>
            <a:noFill/>
          </a:ln>
        </p:spPr>
        <p:txBody>
          <a:bodyPr anchorCtr="0" anchor="t" bIns="45700" lIns="91425" spcFirstLastPara="1" rIns="91425" wrap="square" tIns="45700">
            <a:normAutofit/>
          </a:bodyPr>
          <a:lstStyle>
            <a:lvl1pPr indent="-385445" lvl="0" marL="457200" rtl="0" algn="l">
              <a:lnSpc>
                <a:spcPct val="100000"/>
              </a:lnSpc>
              <a:spcBef>
                <a:spcPts val="520"/>
              </a:spcBef>
              <a:spcAft>
                <a:spcPts val="0"/>
              </a:spcAft>
              <a:buSzPts val="2470"/>
              <a:buChar char="⚫"/>
              <a:defRPr sz="2600"/>
            </a:lvl1pPr>
            <a:lvl2pPr indent="-358140" lvl="1" marL="914400" rtl="0" algn="l">
              <a:lnSpc>
                <a:spcPct val="100000"/>
              </a:lnSpc>
              <a:spcBef>
                <a:spcPts val="480"/>
              </a:spcBef>
              <a:spcAft>
                <a:spcPts val="0"/>
              </a:spcAft>
              <a:buSzPts val="2040"/>
              <a:buChar char="⚫"/>
              <a:defRPr sz="2400"/>
            </a:lvl2pPr>
            <a:lvl3pPr indent="-317500" lvl="2" marL="1371600" rtl="0" algn="l">
              <a:lnSpc>
                <a:spcPct val="100000"/>
              </a:lnSpc>
              <a:spcBef>
                <a:spcPts val="400"/>
              </a:spcBef>
              <a:spcAft>
                <a:spcPts val="0"/>
              </a:spcAft>
              <a:buSzPts val="1400"/>
              <a:buChar char="⚫"/>
              <a:defRPr sz="2000"/>
            </a:lvl3pPr>
            <a:lvl4pPr indent="-302894" lvl="3" marL="1828800" rtl="0" algn="l">
              <a:lnSpc>
                <a:spcPct val="100000"/>
              </a:lnSpc>
              <a:spcBef>
                <a:spcPts val="360"/>
              </a:spcBef>
              <a:spcAft>
                <a:spcPts val="0"/>
              </a:spcAft>
              <a:buSzPts val="1170"/>
              <a:buChar char="⚫"/>
              <a:defRPr sz="1800"/>
            </a:lvl4pPr>
            <a:lvl5pPr indent="-302895" lvl="4" marL="2286000" rtl="0" algn="l">
              <a:lnSpc>
                <a:spcPct val="100000"/>
              </a:lnSpc>
              <a:spcBef>
                <a:spcPts val="360"/>
              </a:spcBef>
              <a:spcAft>
                <a:spcPts val="0"/>
              </a:spcAft>
              <a:buSzPts val="1170"/>
              <a:buChar char="⚫"/>
              <a:defRPr sz="180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54" name="Google Shape;54;p13"/>
          <p:cNvSpPr txBox="1"/>
          <p:nvPr>
            <p:ph idx="10" type="dt"/>
          </p:nvPr>
        </p:nvSpPr>
        <p:spPr>
          <a:xfrm>
            <a:off x="457200" y="4767263"/>
            <a:ext cx="2133600" cy="273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1" type="ftr"/>
          </p:nvPr>
        </p:nvSpPr>
        <p:spPr>
          <a:xfrm>
            <a:off x="2667000" y="4767263"/>
            <a:ext cx="3352800" cy="273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3"/>
          <p:cNvSpPr txBox="1"/>
          <p:nvPr>
            <p:ph idx="12" type="sldNum"/>
          </p:nvPr>
        </p:nvSpPr>
        <p:spPr>
          <a:xfrm>
            <a:off x="7924800" y="4767263"/>
            <a:ext cx="762000" cy="2739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FBFB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457200" y="528066"/>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SzPts val="50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457200" y="1451610"/>
            <a:ext cx="8229600" cy="3291900"/>
          </a:xfrm>
          <a:prstGeom prst="rect">
            <a:avLst/>
          </a:prstGeom>
          <a:noFill/>
          <a:ln>
            <a:noFill/>
          </a:ln>
        </p:spPr>
        <p:txBody>
          <a:bodyPr anchorCtr="0" anchor="t" bIns="45700" lIns="91425" spcFirstLastPara="1" rIns="91425" wrap="square" tIns="45700">
            <a:normAutofit/>
          </a:bodyPr>
          <a:lstStyle>
            <a:lvl1pPr indent="-385445" lvl="0" marL="457200" rtl="0" algn="l">
              <a:lnSpc>
                <a:spcPct val="100000"/>
              </a:lnSpc>
              <a:spcBef>
                <a:spcPts val="520"/>
              </a:spcBef>
              <a:spcAft>
                <a:spcPts val="0"/>
              </a:spcAft>
              <a:buSzPts val="2470"/>
              <a:buChar char="●"/>
              <a:defRPr/>
            </a:lvl1pPr>
            <a:lvl2pPr indent="-358140" lvl="1" marL="914400" rtl="0" algn="l">
              <a:lnSpc>
                <a:spcPct val="100000"/>
              </a:lnSpc>
              <a:spcBef>
                <a:spcPts val="480"/>
              </a:spcBef>
              <a:spcAft>
                <a:spcPts val="0"/>
              </a:spcAft>
              <a:buSzPts val="2040"/>
              <a:buChar char="○"/>
              <a:defRPr/>
            </a:lvl2pPr>
            <a:lvl3pPr indent="-321944" lvl="2" marL="1371600" rtl="0" algn="l">
              <a:lnSpc>
                <a:spcPct val="100000"/>
              </a:lnSpc>
              <a:spcBef>
                <a:spcPts val="420"/>
              </a:spcBef>
              <a:spcAft>
                <a:spcPts val="0"/>
              </a:spcAft>
              <a:buSzPts val="1470"/>
              <a:buChar char="■"/>
              <a:defRPr/>
            </a:lvl3pPr>
            <a:lvl4pPr indent="-311150" lvl="3" marL="1828800" rtl="0" algn="l">
              <a:lnSpc>
                <a:spcPct val="100000"/>
              </a:lnSpc>
              <a:spcBef>
                <a:spcPts val="400"/>
              </a:spcBef>
              <a:spcAft>
                <a:spcPts val="0"/>
              </a:spcAft>
              <a:buSzPts val="1300"/>
              <a:buChar char="●"/>
              <a:defRPr/>
            </a:lvl4pPr>
            <a:lvl5pPr indent="-311150" lvl="4" marL="2286000" rtl="0" algn="l">
              <a:lnSpc>
                <a:spcPct val="100000"/>
              </a:lnSpc>
              <a:spcBef>
                <a:spcPts val="400"/>
              </a:spcBef>
              <a:spcAft>
                <a:spcPts val="0"/>
              </a:spcAft>
              <a:buSzPts val="1300"/>
              <a:buChar char="○"/>
              <a:defRPr/>
            </a:lvl5pPr>
            <a:lvl6pPr indent="-320039" lvl="5" marL="2743200" rtl="0" algn="l">
              <a:lnSpc>
                <a:spcPct val="100000"/>
              </a:lnSpc>
              <a:spcBef>
                <a:spcPts val="360"/>
              </a:spcBef>
              <a:spcAft>
                <a:spcPts val="0"/>
              </a:spcAft>
              <a:buSzPts val="1440"/>
              <a:buChar char="■"/>
              <a:defRPr/>
            </a:lvl6pPr>
            <a:lvl7pPr indent="-309879" lvl="6" marL="3200400" rtl="0" algn="l">
              <a:lnSpc>
                <a:spcPct val="100000"/>
              </a:lnSpc>
              <a:spcBef>
                <a:spcPts val="320"/>
              </a:spcBef>
              <a:spcAft>
                <a:spcPts val="0"/>
              </a:spcAft>
              <a:buSzPts val="1280"/>
              <a:buChar char="●"/>
              <a:defRPr/>
            </a:lvl7pPr>
            <a:lvl8pPr indent="-330200" lvl="7" marL="3657600" rtl="0" algn="l">
              <a:lnSpc>
                <a:spcPct val="100000"/>
              </a:lnSpc>
              <a:spcBef>
                <a:spcPts val="320"/>
              </a:spcBef>
              <a:spcAft>
                <a:spcPts val="0"/>
              </a:spcAft>
              <a:buSzPts val="1600"/>
              <a:buChar char="○"/>
              <a:defRPr/>
            </a:lvl8pPr>
            <a:lvl9pPr indent="-317500" lvl="8" marL="4114800" rtl="0" algn="l">
              <a:lnSpc>
                <a:spcPct val="100000"/>
              </a:lnSpc>
              <a:spcBef>
                <a:spcPts val="280"/>
              </a:spcBef>
              <a:spcAft>
                <a:spcPts val="0"/>
              </a:spcAft>
              <a:buSzPts val="1400"/>
              <a:buChar char="■"/>
              <a:defRPr/>
            </a:lvl9pPr>
          </a:lstStyle>
          <a:p/>
        </p:txBody>
      </p:sp>
      <p:sp>
        <p:nvSpPr>
          <p:cNvPr id="60" name="Google Shape;60;p14"/>
          <p:cNvSpPr txBox="1"/>
          <p:nvPr>
            <p:ph idx="10" type="dt"/>
          </p:nvPr>
        </p:nvSpPr>
        <p:spPr>
          <a:xfrm>
            <a:off x="457200" y="4767263"/>
            <a:ext cx="2133600" cy="273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1400"/>
              <a:buChar char="●"/>
              <a:defRPr/>
            </a:lvl1pPr>
            <a:lvl2pPr lvl="1" rtl="0" algn="l">
              <a:lnSpc>
                <a:spcPct val="100000"/>
              </a:lnSpc>
              <a:spcBef>
                <a:spcPts val="0"/>
              </a:spcBef>
              <a:spcAft>
                <a:spcPts val="0"/>
              </a:spcAft>
              <a:buSzPts val="1400"/>
              <a:buChar char="○"/>
              <a:defRPr/>
            </a:lvl2pPr>
            <a:lvl3pPr lvl="2" rtl="0" algn="l">
              <a:lnSpc>
                <a:spcPct val="100000"/>
              </a:lnSpc>
              <a:spcBef>
                <a:spcPts val="0"/>
              </a:spcBef>
              <a:spcAft>
                <a:spcPts val="0"/>
              </a:spcAft>
              <a:buSzPts val="1400"/>
              <a:buChar char="■"/>
              <a:defRPr/>
            </a:lvl3pPr>
            <a:lvl4pPr lvl="3" rtl="0" algn="l">
              <a:lnSpc>
                <a:spcPct val="100000"/>
              </a:lnSpc>
              <a:spcBef>
                <a:spcPts val="0"/>
              </a:spcBef>
              <a:spcAft>
                <a:spcPts val="0"/>
              </a:spcAft>
              <a:buSzPts val="1400"/>
              <a:buChar char="●"/>
              <a:defRPr/>
            </a:lvl4pPr>
            <a:lvl5pPr lvl="4" rtl="0" algn="l">
              <a:lnSpc>
                <a:spcPct val="100000"/>
              </a:lnSpc>
              <a:spcBef>
                <a:spcPts val="0"/>
              </a:spcBef>
              <a:spcAft>
                <a:spcPts val="0"/>
              </a:spcAft>
              <a:buSzPts val="1400"/>
              <a:buChar char="○"/>
              <a:defRPr/>
            </a:lvl5pPr>
            <a:lvl6pPr lvl="5" rtl="0" algn="l">
              <a:lnSpc>
                <a:spcPct val="100000"/>
              </a:lnSpc>
              <a:spcBef>
                <a:spcPts val="0"/>
              </a:spcBef>
              <a:spcAft>
                <a:spcPts val="0"/>
              </a:spcAft>
              <a:buSzPts val="1400"/>
              <a:buChar char="■"/>
              <a:defRPr/>
            </a:lvl6pPr>
            <a:lvl7pPr lvl="6" rtl="0" algn="l">
              <a:lnSpc>
                <a:spcPct val="100000"/>
              </a:lnSpc>
              <a:spcBef>
                <a:spcPts val="0"/>
              </a:spcBef>
              <a:spcAft>
                <a:spcPts val="0"/>
              </a:spcAft>
              <a:buSzPts val="1400"/>
              <a:buChar char="●"/>
              <a:defRPr/>
            </a:lvl7pPr>
            <a:lvl8pPr lvl="7" rtl="0" algn="l">
              <a:lnSpc>
                <a:spcPct val="100000"/>
              </a:lnSpc>
              <a:spcBef>
                <a:spcPts val="0"/>
              </a:spcBef>
              <a:spcAft>
                <a:spcPts val="0"/>
              </a:spcAft>
              <a:buSzPts val="1400"/>
              <a:buChar char="○"/>
              <a:defRPr/>
            </a:lvl8pPr>
            <a:lvl9pPr lvl="8" rtl="0" algn="l">
              <a:lnSpc>
                <a:spcPct val="100000"/>
              </a:lnSpc>
              <a:spcBef>
                <a:spcPts val="0"/>
              </a:spcBef>
              <a:spcAft>
                <a:spcPts val="0"/>
              </a:spcAft>
              <a:buSzPts val="1400"/>
              <a:buChar char="■"/>
              <a:defRPr/>
            </a:lvl9pPr>
          </a:lstStyle>
          <a:p/>
        </p:txBody>
      </p:sp>
      <p:sp>
        <p:nvSpPr>
          <p:cNvPr id="61" name="Google Shape;61;p14"/>
          <p:cNvSpPr txBox="1"/>
          <p:nvPr>
            <p:ph idx="11" type="ftr"/>
          </p:nvPr>
        </p:nvSpPr>
        <p:spPr>
          <a:xfrm>
            <a:off x="2667000" y="4767263"/>
            <a:ext cx="3352800" cy="273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1400"/>
              <a:buChar char="●"/>
              <a:defRPr/>
            </a:lvl1pPr>
            <a:lvl2pPr lvl="1" rtl="0" algn="l">
              <a:lnSpc>
                <a:spcPct val="100000"/>
              </a:lnSpc>
              <a:spcBef>
                <a:spcPts val="0"/>
              </a:spcBef>
              <a:spcAft>
                <a:spcPts val="0"/>
              </a:spcAft>
              <a:buSzPts val="1400"/>
              <a:buChar char="○"/>
              <a:defRPr/>
            </a:lvl2pPr>
            <a:lvl3pPr lvl="2" rtl="0" algn="l">
              <a:lnSpc>
                <a:spcPct val="100000"/>
              </a:lnSpc>
              <a:spcBef>
                <a:spcPts val="0"/>
              </a:spcBef>
              <a:spcAft>
                <a:spcPts val="0"/>
              </a:spcAft>
              <a:buSzPts val="1400"/>
              <a:buChar char="■"/>
              <a:defRPr/>
            </a:lvl3pPr>
            <a:lvl4pPr lvl="3" rtl="0" algn="l">
              <a:lnSpc>
                <a:spcPct val="100000"/>
              </a:lnSpc>
              <a:spcBef>
                <a:spcPts val="0"/>
              </a:spcBef>
              <a:spcAft>
                <a:spcPts val="0"/>
              </a:spcAft>
              <a:buSzPts val="1400"/>
              <a:buChar char="●"/>
              <a:defRPr/>
            </a:lvl4pPr>
            <a:lvl5pPr lvl="4" rtl="0" algn="l">
              <a:lnSpc>
                <a:spcPct val="100000"/>
              </a:lnSpc>
              <a:spcBef>
                <a:spcPts val="0"/>
              </a:spcBef>
              <a:spcAft>
                <a:spcPts val="0"/>
              </a:spcAft>
              <a:buSzPts val="1400"/>
              <a:buChar char="○"/>
              <a:defRPr/>
            </a:lvl5pPr>
            <a:lvl6pPr lvl="5" rtl="0" algn="l">
              <a:lnSpc>
                <a:spcPct val="100000"/>
              </a:lnSpc>
              <a:spcBef>
                <a:spcPts val="0"/>
              </a:spcBef>
              <a:spcAft>
                <a:spcPts val="0"/>
              </a:spcAft>
              <a:buSzPts val="1400"/>
              <a:buChar char="■"/>
              <a:defRPr/>
            </a:lvl6pPr>
            <a:lvl7pPr lvl="6" rtl="0" algn="l">
              <a:lnSpc>
                <a:spcPct val="100000"/>
              </a:lnSpc>
              <a:spcBef>
                <a:spcPts val="0"/>
              </a:spcBef>
              <a:spcAft>
                <a:spcPts val="0"/>
              </a:spcAft>
              <a:buSzPts val="1400"/>
              <a:buChar char="●"/>
              <a:defRPr/>
            </a:lvl7pPr>
            <a:lvl8pPr lvl="7" rtl="0" algn="l">
              <a:lnSpc>
                <a:spcPct val="100000"/>
              </a:lnSpc>
              <a:spcBef>
                <a:spcPts val="0"/>
              </a:spcBef>
              <a:spcAft>
                <a:spcPts val="0"/>
              </a:spcAft>
              <a:buSzPts val="1400"/>
              <a:buChar char="○"/>
              <a:defRPr/>
            </a:lvl8pPr>
            <a:lvl9pPr lvl="8" rtl="0" algn="l">
              <a:lnSpc>
                <a:spcPct val="100000"/>
              </a:lnSpc>
              <a:spcBef>
                <a:spcPts val="0"/>
              </a:spcBef>
              <a:spcAft>
                <a:spcPts val="0"/>
              </a:spcAft>
              <a:buSzPts val="1400"/>
              <a:buChar char="■"/>
              <a:defRPr/>
            </a:lvl9pPr>
          </a:lstStyle>
          <a:p/>
        </p:txBody>
      </p:sp>
      <p:sp>
        <p:nvSpPr>
          <p:cNvPr id="62" name="Google Shape;62;p14"/>
          <p:cNvSpPr txBox="1"/>
          <p:nvPr>
            <p:ph idx="12" type="sldNum"/>
          </p:nvPr>
        </p:nvSpPr>
        <p:spPr>
          <a:xfrm>
            <a:off x="7924800" y="4767263"/>
            <a:ext cx="762000" cy="2739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SzPts val="1200"/>
              <a:buNone/>
              <a:defRPr/>
            </a:lvl1pPr>
            <a:lvl2pPr indent="0" lvl="1" marL="0" marR="0" rtl="0" algn="r">
              <a:lnSpc>
                <a:spcPct val="100000"/>
              </a:lnSpc>
              <a:spcBef>
                <a:spcPts val="0"/>
              </a:spcBef>
              <a:spcAft>
                <a:spcPts val="0"/>
              </a:spcAft>
              <a:buSzPts val="1200"/>
              <a:buNone/>
              <a:defRPr/>
            </a:lvl2pPr>
            <a:lvl3pPr indent="0" lvl="2" marL="0" marR="0" rtl="0" algn="r">
              <a:lnSpc>
                <a:spcPct val="100000"/>
              </a:lnSpc>
              <a:spcBef>
                <a:spcPts val="0"/>
              </a:spcBef>
              <a:spcAft>
                <a:spcPts val="0"/>
              </a:spcAft>
              <a:buSzPts val="1200"/>
              <a:buNone/>
              <a:defRPr/>
            </a:lvl3pPr>
            <a:lvl4pPr indent="0" lvl="3" marL="0" marR="0" rtl="0" algn="r">
              <a:lnSpc>
                <a:spcPct val="100000"/>
              </a:lnSpc>
              <a:spcBef>
                <a:spcPts val="0"/>
              </a:spcBef>
              <a:spcAft>
                <a:spcPts val="0"/>
              </a:spcAft>
              <a:buSzPts val="1200"/>
              <a:buNone/>
              <a:defRPr/>
            </a:lvl4pPr>
            <a:lvl5pPr indent="0" lvl="4" marL="0" marR="0" rtl="0" algn="r">
              <a:lnSpc>
                <a:spcPct val="100000"/>
              </a:lnSpc>
              <a:spcBef>
                <a:spcPts val="0"/>
              </a:spcBef>
              <a:spcAft>
                <a:spcPts val="0"/>
              </a:spcAft>
              <a:buSzPts val="1200"/>
              <a:buNone/>
              <a:defRPr/>
            </a:lvl5pPr>
            <a:lvl6pPr indent="0" lvl="5" marL="0" marR="0" rtl="0" algn="r">
              <a:lnSpc>
                <a:spcPct val="100000"/>
              </a:lnSpc>
              <a:spcBef>
                <a:spcPts val="0"/>
              </a:spcBef>
              <a:spcAft>
                <a:spcPts val="0"/>
              </a:spcAft>
              <a:buSzPts val="1200"/>
              <a:buNone/>
              <a:defRPr/>
            </a:lvl6pPr>
            <a:lvl7pPr indent="0" lvl="6" marL="0" marR="0" rtl="0" algn="r">
              <a:lnSpc>
                <a:spcPct val="100000"/>
              </a:lnSpc>
              <a:spcBef>
                <a:spcPts val="0"/>
              </a:spcBef>
              <a:spcAft>
                <a:spcPts val="0"/>
              </a:spcAft>
              <a:buSzPts val="1200"/>
              <a:buNone/>
              <a:defRPr/>
            </a:lvl7pPr>
            <a:lvl8pPr indent="0" lvl="7" marL="0" marR="0" rtl="0" algn="r">
              <a:lnSpc>
                <a:spcPct val="100000"/>
              </a:lnSpc>
              <a:spcBef>
                <a:spcPts val="0"/>
              </a:spcBef>
              <a:spcAft>
                <a:spcPts val="0"/>
              </a:spcAft>
              <a:buSzPts val="1200"/>
              <a:buNone/>
              <a:defRPr/>
            </a:lvl8pPr>
            <a:lvl9pPr indent="0" lvl="8" marL="0" marR="0" rtl="0" algn="r">
              <a:lnSpc>
                <a:spcPct val="100000"/>
              </a:lnSpc>
              <a:spcBef>
                <a:spcPts val="0"/>
              </a:spcBef>
              <a:spcAft>
                <a:spcPts val="0"/>
              </a:spcAft>
              <a:buSzPts val="120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ogo (light)">
  <p:cSld name="TITLE_1">
    <p:spTree>
      <p:nvGrpSpPr>
        <p:cNvPr id="63" name="Shape 63"/>
        <p:cNvGrpSpPr/>
        <p:nvPr/>
      </p:nvGrpSpPr>
      <p:grpSpPr>
        <a:xfrm>
          <a:off x="0" y="0"/>
          <a:ext cx="0" cy="0"/>
          <a:chOff x="0" y="0"/>
          <a:chExt cx="0" cy="0"/>
        </a:xfrm>
      </p:grpSpPr>
      <p:pic>
        <p:nvPicPr>
          <p:cNvPr id="64" name="Google Shape;64;p15"/>
          <p:cNvPicPr preferRelativeResize="0"/>
          <p:nvPr/>
        </p:nvPicPr>
        <p:blipFill>
          <a:blip r:embed="rId2">
            <a:alphaModFix/>
          </a:blip>
          <a:stretch>
            <a:fillRect/>
          </a:stretch>
        </p:blipFill>
        <p:spPr>
          <a:xfrm>
            <a:off x="8658216" y="4802704"/>
            <a:ext cx="339579" cy="200124"/>
          </a:xfrm>
          <a:prstGeom prst="rect">
            <a:avLst/>
          </a:prstGeom>
          <a:noFill/>
          <a:ln>
            <a:noFill/>
          </a:ln>
        </p:spPr>
      </p:pic>
      <p:sp>
        <p:nvSpPr>
          <p:cNvPr id="65" name="Google Shape;65;p15"/>
          <p:cNvSpPr txBox="1"/>
          <p:nvPr/>
        </p:nvSpPr>
        <p:spPr>
          <a:xfrm>
            <a:off x="81860" y="4741210"/>
            <a:ext cx="4536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fld id="{00000000-1234-1234-1234-123412341234}" type="slidenum">
              <a:rPr lang="en" sz="700">
                <a:solidFill>
                  <a:srgbClr val="363B48"/>
                </a:solidFill>
                <a:latin typeface="Inter"/>
                <a:ea typeface="Inter"/>
                <a:cs typeface="Inter"/>
                <a:sym typeface="Inter"/>
              </a:rPr>
              <a:t>‹#›</a:t>
            </a:fld>
            <a:r>
              <a:rPr lang="en" sz="700">
                <a:solidFill>
                  <a:srgbClr val="FFFFFF"/>
                </a:solidFill>
                <a:latin typeface="Inter"/>
                <a:ea typeface="Inter"/>
                <a:cs typeface="Inter"/>
                <a:sym typeface="Inter"/>
              </a:rPr>
              <a:t> </a:t>
            </a:r>
            <a:r>
              <a:rPr lang="en" sz="700">
                <a:solidFill>
                  <a:srgbClr val="006AC6"/>
                </a:solidFill>
                <a:latin typeface="Inter"/>
                <a:ea typeface="Inter"/>
                <a:cs typeface="Inter"/>
                <a:sym typeface="Inter"/>
              </a:rPr>
              <a:t>| </a:t>
            </a:r>
            <a:r>
              <a:rPr b="1" lang="en" sz="700">
                <a:solidFill>
                  <a:srgbClr val="363B48"/>
                </a:solidFill>
                <a:latin typeface="Inter"/>
                <a:ea typeface="Inter"/>
                <a:cs typeface="Inter"/>
                <a:sym typeface="Inter"/>
              </a:rPr>
              <a:t>Joby Aviation</a:t>
            </a:r>
            <a:r>
              <a:rPr lang="en" sz="700">
                <a:solidFill>
                  <a:srgbClr val="363B48"/>
                </a:solidFill>
                <a:latin typeface="Inter"/>
                <a:ea typeface="Inter"/>
                <a:cs typeface="Inter"/>
                <a:sym typeface="Inter"/>
              </a:rPr>
              <a:t> proprietary information</a:t>
            </a:r>
            <a:endParaRPr sz="700">
              <a:solidFill>
                <a:srgbClr val="363B48"/>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4">
    <p:spTree>
      <p:nvGrpSpPr>
        <p:cNvPr id="66" name="Shape 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5.jp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2.jp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4.jp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25.png"/><Relationship Id="rId7" Type="http://schemas.openxmlformats.org/officeDocument/2006/relationships/hyperlink" Target="mailto:josh@montereybaydar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6.png"/><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cc-fix.com" TargetMode="External"/><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3.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26.jp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s://www.transportation.gov/grants/SMART" TargetMode="External"/><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7"/>
          <p:cNvPicPr preferRelativeResize="0"/>
          <p:nvPr/>
        </p:nvPicPr>
        <p:blipFill rotWithShape="1">
          <a:blip r:embed="rId3">
            <a:alphaModFix/>
          </a:blip>
          <a:srcRect b="0" l="0" r="0" t="0"/>
          <a:stretch/>
        </p:blipFill>
        <p:spPr>
          <a:xfrm>
            <a:off x="0" y="0"/>
            <a:ext cx="9144003" cy="5143501"/>
          </a:xfrm>
          <a:prstGeom prst="rect">
            <a:avLst/>
          </a:prstGeom>
          <a:noFill/>
          <a:ln>
            <a:noFill/>
          </a:ln>
        </p:spPr>
      </p:pic>
      <p:pic>
        <p:nvPicPr>
          <p:cNvPr id="72" name="Google Shape;72;p17"/>
          <p:cNvPicPr preferRelativeResize="0"/>
          <p:nvPr/>
        </p:nvPicPr>
        <p:blipFill rotWithShape="1">
          <a:blip r:embed="rId4">
            <a:alphaModFix amt="50000"/>
          </a:blip>
          <a:srcRect b="27582" l="0" r="0" t="6916"/>
          <a:stretch/>
        </p:blipFill>
        <p:spPr>
          <a:xfrm>
            <a:off x="1583575" y="327800"/>
            <a:ext cx="5976849" cy="3914876"/>
          </a:xfrm>
          <a:prstGeom prst="rect">
            <a:avLst/>
          </a:prstGeom>
          <a:noFill/>
          <a:ln>
            <a:noFill/>
          </a:ln>
          <a:effectLst>
            <a:outerShdw blurRad="57150" rotWithShape="0" algn="bl" dir="5400000" dist="19050">
              <a:srgbClr val="000000">
                <a:alpha val="50000"/>
              </a:srgbClr>
            </a:outerShdw>
          </a:effectLst>
        </p:spPr>
      </p:pic>
      <p:grpSp>
        <p:nvGrpSpPr>
          <p:cNvPr id="73" name="Google Shape;73;p17"/>
          <p:cNvGrpSpPr/>
          <p:nvPr/>
        </p:nvGrpSpPr>
        <p:grpSpPr>
          <a:xfrm>
            <a:off x="1436126" y="4469577"/>
            <a:ext cx="4092350" cy="495564"/>
            <a:chOff x="1436126" y="4469577"/>
            <a:chExt cx="4092350" cy="495564"/>
          </a:xfrm>
        </p:grpSpPr>
        <p:pic>
          <p:nvPicPr>
            <p:cNvPr id="74" name="Google Shape;74;p17"/>
            <p:cNvPicPr preferRelativeResize="0"/>
            <p:nvPr/>
          </p:nvPicPr>
          <p:blipFill>
            <a:blip r:embed="rId5">
              <a:alphaModFix/>
            </a:blip>
            <a:stretch>
              <a:fillRect/>
            </a:stretch>
          </p:blipFill>
          <p:spPr>
            <a:xfrm>
              <a:off x="1436126" y="4582702"/>
              <a:ext cx="1152450" cy="269325"/>
            </a:xfrm>
            <a:prstGeom prst="rect">
              <a:avLst/>
            </a:prstGeom>
            <a:noFill/>
            <a:ln>
              <a:noFill/>
            </a:ln>
          </p:spPr>
        </p:pic>
        <p:pic>
          <p:nvPicPr>
            <p:cNvPr id="75" name="Google Shape;75;p17"/>
            <p:cNvPicPr preferRelativeResize="0"/>
            <p:nvPr/>
          </p:nvPicPr>
          <p:blipFill>
            <a:blip r:embed="rId6">
              <a:alphaModFix/>
            </a:blip>
            <a:stretch>
              <a:fillRect/>
            </a:stretch>
          </p:blipFill>
          <p:spPr>
            <a:xfrm>
              <a:off x="2906076" y="4469577"/>
              <a:ext cx="1152450" cy="495564"/>
            </a:xfrm>
            <a:prstGeom prst="rect">
              <a:avLst/>
            </a:prstGeom>
            <a:noFill/>
            <a:ln>
              <a:noFill/>
            </a:ln>
          </p:spPr>
        </p:pic>
        <p:pic>
          <p:nvPicPr>
            <p:cNvPr id="76" name="Google Shape;76;p17"/>
            <p:cNvPicPr preferRelativeResize="0"/>
            <p:nvPr/>
          </p:nvPicPr>
          <p:blipFill rotWithShape="1">
            <a:blip r:embed="rId7">
              <a:alphaModFix/>
            </a:blip>
            <a:srcRect b="26631" l="0" r="0" t="26631"/>
            <a:stretch/>
          </p:blipFill>
          <p:spPr>
            <a:xfrm>
              <a:off x="4376026" y="4582702"/>
              <a:ext cx="1152450" cy="269319"/>
            </a:xfrm>
            <a:prstGeom prst="rect">
              <a:avLst/>
            </a:prstGeom>
            <a:noFill/>
            <a:ln>
              <a:noFill/>
            </a:ln>
          </p:spPr>
        </p:pic>
      </p:grpSp>
      <p:sp>
        <p:nvSpPr>
          <p:cNvPr id="77" name="Google Shape;77;p17"/>
          <p:cNvSpPr txBox="1"/>
          <p:nvPr/>
        </p:nvSpPr>
        <p:spPr>
          <a:xfrm>
            <a:off x="1777500" y="1593150"/>
            <a:ext cx="5589000" cy="1957200"/>
          </a:xfrm>
          <a:prstGeom prst="rect">
            <a:avLst/>
          </a:prstGeom>
          <a:no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 sz="2600">
                <a:solidFill>
                  <a:srgbClr val="283995"/>
                </a:solidFill>
                <a:latin typeface="Century Gothic"/>
                <a:ea typeface="Century Gothic"/>
                <a:cs typeface="Century Gothic"/>
                <a:sym typeface="Century Gothic"/>
              </a:rPr>
              <a:t>Monterey Bay Tech Hub </a:t>
            </a:r>
            <a:endParaRPr b="1" sz="2600">
              <a:solidFill>
                <a:srgbClr val="283995"/>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b="1" lang="en" sz="3000">
                <a:solidFill>
                  <a:schemeClr val="lt1"/>
                </a:solidFill>
                <a:latin typeface="Century Gothic"/>
                <a:ea typeface="Century Gothic"/>
                <a:cs typeface="Century Gothic"/>
                <a:sym typeface="Century Gothic"/>
              </a:rPr>
              <a:t>Infrastructure Working Group</a:t>
            </a:r>
            <a:endParaRPr b="1" sz="3000">
              <a:solidFill>
                <a:schemeClr val="lt1"/>
              </a:solidFill>
              <a:latin typeface="Century Gothic"/>
              <a:ea typeface="Century Gothic"/>
              <a:cs typeface="Century Gothic"/>
              <a:sym typeface="Century Gothic"/>
            </a:endParaRPr>
          </a:p>
          <a:p>
            <a:pPr indent="0" lvl="0" marL="0" rtl="0" algn="ctr">
              <a:spcBef>
                <a:spcPts val="1000"/>
              </a:spcBef>
              <a:spcAft>
                <a:spcPts val="0"/>
              </a:spcAft>
              <a:buClr>
                <a:schemeClr val="dk1"/>
              </a:buClr>
              <a:buSzPts val="1100"/>
              <a:buFont typeface="Arial"/>
              <a:buNone/>
            </a:pPr>
            <a:r>
              <a:rPr i="1" lang="en" sz="2200">
                <a:solidFill>
                  <a:srgbClr val="F4AE2A"/>
                </a:solidFill>
                <a:latin typeface="Century Gothic"/>
                <a:ea typeface="Century Gothic"/>
                <a:cs typeface="Century Gothic"/>
                <a:sym typeface="Century Gothic"/>
              </a:rPr>
              <a:t>March 7, 2024</a:t>
            </a:r>
            <a:endParaRPr i="1" sz="2200">
              <a:solidFill>
                <a:srgbClr val="F4AE2A"/>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6"/>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01" name="Google Shape;201;p26"/>
          <p:cNvSpPr/>
          <p:nvPr/>
        </p:nvSpPr>
        <p:spPr>
          <a:xfrm>
            <a:off x="5451625" y="11850"/>
            <a:ext cx="3692400" cy="377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txBox="1"/>
          <p:nvPr/>
        </p:nvSpPr>
        <p:spPr>
          <a:xfrm>
            <a:off x="910500" y="85200"/>
            <a:ext cx="64593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2600">
                <a:solidFill>
                  <a:srgbClr val="283995"/>
                </a:solidFill>
                <a:latin typeface="Century Gothic"/>
                <a:ea typeface="Century Gothic"/>
                <a:cs typeface="Century Gothic"/>
                <a:sym typeface="Century Gothic"/>
              </a:rPr>
              <a:t>MB Tech Hub Infrastructure Strategy</a:t>
            </a:r>
            <a:endParaRPr b="1" sz="2600">
              <a:solidFill>
                <a:srgbClr val="283995"/>
              </a:solidFill>
              <a:latin typeface="Century Gothic"/>
              <a:ea typeface="Century Gothic"/>
              <a:cs typeface="Century Gothic"/>
              <a:sym typeface="Century Gothic"/>
            </a:endParaRPr>
          </a:p>
        </p:txBody>
      </p:sp>
      <p:sp>
        <p:nvSpPr>
          <p:cNvPr id="203" name="Google Shape;203;p26"/>
          <p:cNvSpPr txBox="1"/>
          <p:nvPr/>
        </p:nvSpPr>
        <p:spPr>
          <a:xfrm>
            <a:off x="910500" y="1104075"/>
            <a:ext cx="3394800" cy="3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entury Gothic"/>
                <a:ea typeface="Century Gothic"/>
                <a:cs typeface="Century Gothic"/>
                <a:sym typeface="Century Gothic"/>
              </a:rPr>
              <a:t>Strategic Infrastructure Plan</a:t>
            </a:r>
            <a:endParaRPr sz="1800">
              <a:latin typeface="Century Gothic"/>
              <a:ea typeface="Century Gothic"/>
              <a:cs typeface="Century Gothic"/>
              <a:sym typeface="Century Gothic"/>
            </a:endParaRPr>
          </a:p>
          <a:p>
            <a:pPr indent="-342900" lvl="0" marL="457200" rtl="0" algn="l">
              <a:spcBef>
                <a:spcPts val="1000"/>
              </a:spcBef>
              <a:spcAft>
                <a:spcPts val="0"/>
              </a:spcAft>
              <a:buSzPts val="1800"/>
              <a:buFont typeface="Century Gothic"/>
              <a:buChar char="●"/>
            </a:pPr>
            <a:r>
              <a:rPr lang="en" sz="1800">
                <a:latin typeface="Century Gothic"/>
                <a:ea typeface="Century Gothic"/>
                <a:cs typeface="Century Gothic"/>
                <a:sym typeface="Century Gothic"/>
              </a:rPr>
              <a:t>Definitions</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Key Projects</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Funding Targets</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Etc.</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spcBef>
                <a:spcPts val="0"/>
              </a:spcBef>
              <a:spcAft>
                <a:spcPts val="0"/>
              </a:spcAft>
              <a:buNone/>
            </a:pPr>
            <a:r>
              <a:rPr lang="en" sz="1800">
                <a:latin typeface="Century Gothic"/>
                <a:ea typeface="Century Gothic"/>
                <a:cs typeface="Century Gothic"/>
                <a:sym typeface="Century Gothic"/>
              </a:rPr>
              <a:t>Needs Funding</a:t>
            </a:r>
            <a:endParaRPr sz="1800">
              <a:latin typeface="Century Gothic"/>
              <a:ea typeface="Century Gothic"/>
              <a:cs typeface="Century Gothic"/>
              <a:sym typeface="Century Gothic"/>
            </a:endParaRPr>
          </a:p>
        </p:txBody>
      </p:sp>
      <p:pic>
        <p:nvPicPr>
          <p:cNvPr id="204" name="Google Shape;204;p26"/>
          <p:cNvPicPr preferRelativeResize="0"/>
          <p:nvPr/>
        </p:nvPicPr>
        <p:blipFill>
          <a:blip r:embed="rId4">
            <a:alphaModFix/>
          </a:blip>
          <a:stretch>
            <a:fillRect/>
          </a:stretch>
        </p:blipFill>
        <p:spPr>
          <a:xfrm>
            <a:off x="5227550" y="1187325"/>
            <a:ext cx="3062477" cy="3062477"/>
          </a:xfrm>
          <a:prstGeom prst="rect">
            <a:avLst/>
          </a:prstGeom>
          <a:noFill/>
          <a:ln>
            <a:noFill/>
          </a:ln>
        </p:spPr>
      </p:pic>
      <p:grpSp>
        <p:nvGrpSpPr>
          <p:cNvPr id="205" name="Google Shape;205;p26"/>
          <p:cNvGrpSpPr/>
          <p:nvPr/>
        </p:nvGrpSpPr>
        <p:grpSpPr>
          <a:xfrm>
            <a:off x="1436126" y="4469577"/>
            <a:ext cx="4092350" cy="495564"/>
            <a:chOff x="1436126" y="4469577"/>
            <a:chExt cx="4092350" cy="495564"/>
          </a:xfrm>
        </p:grpSpPr>
        <p:pic>
          <p:nvPicPr>
            <p:cNvPr id="206" name="Google Shape;206;p26"/>
            <p:cNvPicPr preferRelativeResize="0"/>
            <p:nvPr/>
          </p:nvPicPr>
          <p:blipFill>
            <a:blip r:embed="rId5">
              <a:alphaModFix/>
            </a:blip>
            <a:stretch>
              <a:fillRect/>
            </a:stretch>
          </p:blipFill>
          <p:spPr>
            <a:xfrm>
              <a:off x="1436126" y="4582702"/>
              <a:ext cx="1152450" cy="269325"/>
            </a:xfrm>
            <a:prstGeom prst="rect">
              <a:avLst/>
            </a:prstGeom>
            <a:noFill/>
            <a:ln>
              <a:noFill/>
            </a:ln>
          </p:spPr>
        </p:pic>
        <p:pic>
          <p:nvPicPr>
            <p:cNvPr id="207" name="Google Shape;207;p26"/>
            <p:cNvPicPr preferRelativeResize="0"/>
            <p:nvPr/>
          </p:nvPicPr>
          <p:blipFill>
            <a:blip r:embed="rId6">
              <a:alphaModFix/>
            </a:blip>
            <a:stretch>
              <a:fillRect/>
            </a:stretch>
          </p:blipFill>
          <p:spPr>
            <a:xfrm>
              <a:off x="2906076" y="4469577"/>
              <a:ext cx="1152450" cy="495564"/>
            </a:xfrm>
            <a:prstGeom prst="rect">
              <a:avLst/>
            </a:prstGeom>
            <a:noFill/>
            <a:ln>
              <a:noFill/>
            </a:ln>
          </p:spPr>
        </p:pic>
        <p:pic>
          <p:nvPicPr>
            <p:cNvPr id="208" name="Google Shape;208;p26"/>
            <p:cNvPicPr preferRelativeResize="0"/>
            <p:nvPr/>
          </p:nvPicPr>
          <p:blipFill rotWithShape="1">
            <a:blip r:embed="rId7">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7"/>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14" name="Google Shape;214;p27"/>
          <p:cNvSpPr/>
          <p:nvPr/>
        </p:nvSpPr>
        <p:spPr>
          <a:xfrm>
            <a:off x="5451625" y="11850"/>
            <a:ext cx="3692400" cy="377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7"/>
          <p:cNvSpPr txBox="1"/>
          <p:nvPr/>
        </p:nvSpPr>
        <p:spPr>
          <a:xfrm>
            <a:off x="910500" y="85200"/>
            <a:ext cx="64593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2600">
                <a:solidFill>
                  <a:srgbClr val="283995"/>
                </a:solidFill>
                <a:latin typeface="Century Gothic"/>
                <a:ea typeface="Century Gothic"/>
                <a:cs typeface="Century Gothic"/>
                <a:sym typeface="Century Gothic"/>
              </a:rPr>
              <a:t>Emergent Opportunities</a:t>
            </a:r>
            <a:endParaRPr b="1" sz="2600">
              <a:solidFill>
                <a:srgbClr val="283995"/>
              </a:solidFill>
              <a:latin typeface="Century Gothic"/>
              <a:ea typeface="Century Gothic"/>
              <a:cs typeface="Century Gothic"/>
              <a:sym typeface="Century Gothic"/>
            </a:endParaRPr>
          </a:p>
        </p:txBody>
      </p:sp>
      <p:sp>
        <p:nvSpPr>
          <p:cNvPr id="216" name="Google Shape;216;p27"/>
          <p:cNvSpPr txBox="1"/>
          <p:nvPr/>
        </p:nvSpPr>
        <p:spPr>
          <a:xfrm>
            <a:off x="910500" y="1104075"/>
            <a:ext cx="3394800" cy="345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Go-Biz Project Blue</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Archer Vertiport</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Others?</a:t>
            </a:r>
            <a:endParaRPr sz="1800">
              <a:latin typeface="Century Gothic"/>
              <a:ea typeface="Century Gothic"/>
              <a:cs typeface="Century Gothic"/>
              <a:sym typeface="Century Gothic"/>
            </a:endParaRPr>
          </a:p>
        </p:txBody>
      </p:sp>
      <p:pic>
        <p:nvPicPr>
          <p:cNvPr id="217" name="Google Shape;217;p27"/>
          <p:cNvPicPr preferRelativeResize="0"/>
          <p:nvPr/>
        </p:nvPicPr>
        <p:blipFill rotWithShape="1">
          <a:blip r:embed="rId4">
            <a:alphaModFix/>
          </a:blip>
          <a:srcRect b="0" l="0" r="0" t="0"/>
          <a:stretch/>
        </p:blipFill>
        <p:spPr>
          <a:xfrm>
            <a:off x="5227550" y="1187325"/>
            <a:ext cx="3062477" cy="3062477"/>
          </a:xfrm>
          <a:prstGeom prst="rect">
            <a:avLst/>
          </a:prstGeom>
          <a:noFill/>
          <a:ln>
            <a:noFill/>
          </a:ln>
        </p:spPr>
      </p:pic>
      <p:grpSp>
        <p:nvGrpSpPr>
          <p:cNvPr id="218" name="Google Shape;218;p27"/>
          <p:cNvGrpSpPr/>
          <p:nvPr/>
        </p:nvGrpSpPr>
        <p:grpSpPr>
          <a:xfrm>
            <a:off x="1436126" y="4469577"/>
            <a:ext cx="4092350" cy="495564"/>
            <a:chOff x="1436126" y="4469577"/>
            <a:chExt cx="4092350" cy="495564"/>
          </a:xfrm>
        </p:grpSpPr>
        <p:pic>
          <p:nvPicPr>
            <p:cNvPr id="219" name="Google Shape;219;p27"/>
            <p:cNvPicPr preferRelativeResize="0"/>
            <p:nvPr/>
          </p:nvPicPr>
          <p:blipFill>
            <a:blip r:embed="rId5">
              <a:alphaModFix/>
            </a:blip>
            <a:stretch>
              <a:fillRect/>
            </a:stretch>
          </p:blipFill>
          <p:spPr>
            <a:xfrm>
              <a:off x="1436126" y="4582702"/>
              <a:ext cx="1152450" cy="269325"/>
            </a:xfrm>
            <a:prstGeom prst="rect">
              <a:avLst/>
            </a:prstGeom>
            <a:noFill/>
            <a:ln>
              <a:noFill/>
            </a:ln>
          </p:spPr>
        </p:pic>
        <p:pic>
          <p:nvPicPr>
            <p:cNvPr id="220" name="Google Shape;220;p27"/>
            <p:cNvPicPr preferRelativeResize="0"/>
            <p:nvPr/>
          </p:nvPicPr>
          <p:blipFill>
            <a:blip r:embed="rId6">
              <a:alphaModFix/>
            </a:blip>
            <a:stretch>
              <a:fillRect/>
            </a:stretch>
          </p:blipFill>
          <p:spPr>
            <a:xfrm>
              <a:off x="2906076" y="4469577"/>
              <a:ext cx="1152450" cy="495564"/>
            </a:xfrm>
            <a:prstGeom prst="rect">
              <a:avLst/>
            </a:prstGeom>
            <a:noFill/>
            <a:ln>
              <a:noFill/>
            </a:ln>
          </p:spPr>
        </p:pic>
        <p:pic>
          <p:nvPicPr>
            <p:cNvPr id="221" name="Google Shape;221;p27"/>
            <p:cNvPicPr preferRelativeResize="0"/>
            <p:nvPr/>
          </p:nvPicPr>
          <p:blipFill rotWithShape="1">
            <a:blip r:embed="rId7">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8"/>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27" name="Google Shape;227;p28"/>
          <p:cNvSpPr/>
          <p:nvPr/>
        </p:nvSpPr>
        <p:spPr>
          <a:xfrm>
            <a:off x="5451625" y="11850"/>
            <a:ext cx="3692400" cy="377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txBox="1"/>
          <p:nvPr/>
        </p:nvSpPr>
        <p:spPr>
          <a:xfrm>
            <a:off x="910500" y="85200"/>
            <a:ext cx="64593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2600">
                <a:solidFill>
                  <a:srgbClr val="283995"/>
                </a:solidFill>
                <a:latin typeface="Century Gothic"/>
                <a:ea typeface="Century Gothic"/>
                <a:cs typeface="Century Gothic"/>
                <a:sym typeface="Century Gothic"/>
              </a:rPr>
              <a:t>Monterey Bay Tech Hub Update </a:t>
            </a:r>
            <a:endParaRPr b="1" sz="2600">
              <a:solidFill>
                <a:srgbClr val="283995"/>
              </a:solidFill>
              <a:latin typeface="Century Gothic"/>
              <a:ea typeface="Century Gothic"/>
              <a:cs typeface="Century Gothic"/>
              <a:sym typeface="Century Gothic"/>
            </a:endParaRPr>
          </a:p>
        </p:txBody>
      </p:sp>
      <p:sp>
        <p:nvSpPr>
          <p:cNvPr id="229" name="Google Shape;229;p28"/>
          <p:cNvSpPr txBox="1"/>
          <p:nvPr/>
        </p:nvSpPr>
        <p:spPr>
          <a:xfrm>
            <a:off x="910500" y="1104075"/>
            <a:ext cx="3394800" cy="345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Governance model forthcoming</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Include nomination process</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Zeroing in on MBTechHub.org</a:t>
            </a:r>
            <a:endParaRPr sz="1800">
              <a:latin typeface="Century Gothic"/>
              <a:ea typeface="Century Gothic"/>
              <a:cs typeface="Century Gothic"/>
              <a:sym typeface="Century Gothic"/>
            </a:endParaRPr>
          </a:p>
        </p:txBody>
      </p:sp>
      <p:pic>
        <p:nvPicPr>
          <p:cNvPr id="230" name="Google Shape;230;p28"/>
          <p:cNvPicPr preferRelativeResize="0"/>
          <p:nvPr/>
        </p:nvPicPr>
        <p:blipFill rotWithShape="1">
          <a:blip r:embed="rId4">
            <a:alphaModFix/>
          </a:blip>
          <a:srcRect b="0" l="0" r="0" t="0"/>
          <a:stretch/>
        </p:blipFill>
        <p:spPr>
          <a:xfrm>
            <a:off x="5227550" y="1187325"/>
            <a:ext cx="3062477" cy="3062477"/>
          </a:xfrm>
          <a:prstGeom prst="rect">
            <a:avLst/>
          </a:prstGeom>
          <a:noFill/>
          <a:ln>
            <a:noFill/>
          </a:ln>
        </p:spPr>
      </p:pic>
      <p:grpSp>
        <p:nvGrpSpPr>
          <p:cNvPr id="231" name="Google Shape;231;p28"/>
          <p:cNvGrpSpPr/>
          <p:nvPr/>
        </p:nvGrpSpPr>
        <p:grpSpPr>
          <a:xfrm>
            <a:off x="1436126" y="4469577"/>
            <a:ext cx="4092350" cy="495564"/>
            <a:chOff x="1436126" y="4469577"/>
            <a:chExt cx="4092350" cy="495564"/>
          </a:xfrm>
        </p:grpSpPr>
        <p:pic>
          <p:nvPicPr>
            <p:cNvPr id="232" name="Google Shape;232;p28"/>
            <p:cNvPicPr preferRelativeResize="0"/>
            <p:nvPr/>
          </p:nvPicPr>
          <p:blipFill>
            <a:blip r:embed="rId5">
              <a:alphaModFix/>
            </a:blip>
            <a:stretch>
              <a:fillRect/>
            </a:stretch>
          </p:blipFill>
          <p:spPr>
            <a:xfrm>
              <a:off x="1436126" y="4582702"/>
              <a:ext cx="1152450" cy="269325"/>
            </a:xfrm>
            <a:prstGeom prst="rect">
              <a:avLst/>
            </a:prstGeom>
            <a:noFill/>
            <a:ln>
              <a:noFill/>
            </a:ln>
          </p:spPr>
        </p:pic>
        <p:pic>
          <p:nvPicPr>
            <p:cNvPr id="233" name="Google Shape;233;p28"/>
            <p:cNvPicPr preferRelativeResize="0"/>
            <p:nvPr/>
          </p:nvPicPr>
          <p:blipFill>
            <a:blip r:embed="rId6">
              <a:alphaModFix/>
            </a:blip>
            <a:stretch>
              <a:fillRect/>
            </a:stretch>
          </p:blipFill>
          <p:spPr>
            <a:xfrm>
              <a:off x="2906076" y="4469577"/>
              <a:ext cx="1152450" cy="495564"/>
            </a:xfrm>
            <a:prstGeom prst="rect">
              <a:avLst/>
            </a:prstGeom>
            <a:noFill/>
            <a:ln>
              <a:noFill/>
            </a:ln>
          </p:spPr>
        </p:pic>
        <p:pic>
          <p:nvPicPr>
            <p:cNvPr id="234" name="Google Shape;234;p28"/>
            <p:cNvPicPr preferRelativeResize="0"/>
            <p:nvPr/>
          </p:nvPicPr>
          <p:blipFill rotWithShape="1">
            <a:blip r:embed="rId7">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9"/>
          <p:cNvPicPr preferRelativeResize="0"/>
          <p:nvPr/>
        </p:nvPicPr>
        <p:blipFill rotWithShape="1">
          <a:blip r:embed="rId3">
            <a:alphaModFix/>
          </a:blip>
          <a:srcRect b="0" l="0" r="0" t="0"/>
          <a:stretch/>
        </p:blipFill>
        <p:spPr>
          <a:xfrm>
            <a:off x="0" y="0"/>
            <a:ext cx="9144003" cy="5143501"/>
          </a:xfrm>
          <a:prstGeom prst="rect">
            <a:avLst/>
          </a:prstGeom>
          <a:noFill/>
          <a:ln>
            <a:noFill/>
          </a:ln>
        </p:spPr>
      </p:pic>
      <p:pic>
        <p:nvPicPr>
          <p:cNvPr id="240" name="Google Shape;240;p29"/>
          <p:cNvPicPr preferRelativeResize="0"/>
          <p:nvPr/>
        </p:nvPicPr>
        <p:blipFill rotWithShape="1">
          <a:blip r:embed="rId3">
            <a:alphaModFix/>
          </a:blip>
          <a:srcRect b="12640" l="58727" r="12499" t="0"/>
          <a:stretch/>
        </p:blipFill>
        <p:spPr>
          <a:xfrm>
            <a:off x="5522750" y="0"/>
            <a:ext cx="3621248" cy="3983250"/>
          </a:xfrm>
          <a:prstGeom prst="rect">
            <a:avLst/>
          </a:prstGeom>
          <a:noFill/>
          <a:ln>
            <a:noFill/>
          </a:ln>
        </p:spPr>
      </p:pic>
      <p:pic>
        <p:nvPicPr>
          <p:cNvPr id="241" name="Google Shape;241;p29"/>
          <p:cNvPicPr preferRelativeResize="0"/>
          <p:nvPr/>
        </p:nvPicPr>
        <p:blipFill>
          <a:blip r:embed="rId4">
            <a:alphaModFix/>
          </a:blip>
          <a:stretch>
            <a:fillRect/>
          </a:stretch>
        </p:blipFill>
        <p:spPr>
          <a:xfrm>
            <a:off x="5372200" y="295773"/>
            <a:ext cx="1529824" cy="355520"/>
          </a:xfrm>
          <a:prstGeom prst="rect">
            <a:avLst/>
          </a:prstGeom>
          <a:noFill/>
          <a:ln>
            <a:noFill/>
          </a:ln>
        </p:spPr>
      </p:pic>
      <p:sp>
        <p:nvSpPr>
          <p:cNvPr id="242" name="Google Shape;242;p29"/>
          <p:cNvSpPr txBox="1"/>
          <p:nvPr>
            <p:ph type="title"/>
          </p:nvPr>
        </p:nvSpPr>
        <p:spPr>
          <a:xfrm>
            <a:off x="6957975" y="187325"/>
            <a:ext cx="636600" cy="6231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3000">
                <a:solidFill>
                  <a:srgbClr val="B7B7B7"/>
                </a:solidFill>
                <a:latin typeface="Century Gothic"/>
                <a:ea typeface="Century Gothic"/>
                <a:cs typeface="Century Gothic"/>
                <a:sym typeface="Century Gothic"/>
              </a:rPr>
              <a:t>&amp;</a:t>
            </a:r>
            <a:endParaRPr b="1" sz="3000">
              <a:solidFill>
                <a:srgbClr val="B7B7B7"/>
              </a:solidFill>
              <a:latin typeface="Century Gothic"/>
              <a:ea typeface="Century Gothic"/>
              <a:cs typeface="Century Gothic"/>
              <a:sym typeface="Century Gothic"/>
            </a:endParaRPr>
          </a:p>
        </p:txBody>
      </p:sp>
      <p:sp>
        <p:nvSpPr>
          <p:cNvPr id="243" name="Google Shape;243;p29"/>
          <p:cNvSpPr/>
          <p:nvPr/>
        </p:nvSpPr>
        <p:spPr>
          <a:xfrm>
            <a:off x="5240250" y="282175"/>
            <a:ext cx="2192700" cy="491700"/>
          </a:xfrm>
          <a:prstGeom prst="rect">
            <a:avLst/>
          </a:prstGeom>
          <a:solidFill>
            <a:srgbClr val="273D90"/>
          </a:solidFill>
          <a:ln cap="flat" cmpd="sng" w="9525">
            <a:solidFill>
              <a:srgbClr val="273D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p29"/>
          <p:cNvPicPr preferRelativeResize="0"/>
          <p:nvPr/>
        </p:nvPicPr>
        <p:blipFill>
          <a:blip r:embed="rId5">
            <a:alphaModFix/>
          </a:blip>
          <a:stretch>
            <a:fillRect/>
          </a:stretch>
        </p:blipFill>
        <p:spPr>
          <a:xfrm>
            <a:off x="6799500" y="277401"/>
            <a:ext cx="2126925" cy="491700"/>
          </a:xfrm>
          <a:prstGeom prst="rect">
            <a:avLst/>
          </a:prstGeom>
          <a:noFill/>
          <a:ln>
            <a:noFill/>
          </a:ln>
        </p:spPr>
      </p:pic>
      <p:pic>
        <p:nvPicPr>
          <p:cNvPr id="245" name="Google Shape;245;p29"/>
          <p:cNvPicPr preferRelativeResize="0"/>
          <p:nvPr/>
        </p:nvPicPr>
        <p:blipFill rotWithShape="1">
          <a:blip r:embed="rId6">
            <a:alphaModFix/>
          </a:blip>
          <a:srcRect b="0" l="0" r="0" t="0"/>
          <a:stretch/>
        </p:blipFill>
        <p:spPr>
          <a:xfrm>
            <a:off x="828081" y="390125"/>
            <a:ext cx="3977392" cy="3983252"/>
          </a:xfrm>
          <a:prstGeom prst="rect">
            <a:avLst/>
          </a:prstGeom>
          <a:noFill/>
          <a:ln>
            <a:noFill/>
          </a:ln>
          <a:effectLst>
            <a:outerShdw blurRad="57150" rotWithShape="0" algn="bl" dir="5400000" dist="19050">
              <a:srgbClr val="000000">
                <a:alpha val="50000"/>
              </a:srgbClr>
            </a:outerShdw>
          </a:effectLst>
        </p:spPr>
      </p:pic>
      <p:sp>
        <p:nvSpPr>
          <p:cNvPr id="246" name="Google Shape;246;p29"/>
          <p:cNvSpPr txBox="1"/>
          <p:nvPr/>
        </p:nvSpPr>
        <p:spPr>
          <a:xfrm>
            <a:off x="4952275" y="1406888"/>
            <a:ext cx="3621300" cy="1949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lt1"/>
                </a:solidFill>
                <a:latin typeface="Century Gothic"/>
                <a:ea typeface="Century Gothic"/>
                <a:cs typeface="Century Gothic"/>
                <a:sym typeface="Century Gothic"/>
              </a:rPr>
              <a:t>Thank You!</a:t>
            </a:r>
            <a:endParaRPr b="1" sz="3800">
              <a:solidFill>
                <a:schemeClr val="lt1"/>
              </a:solidFill>
              <a:latin typeface="Century Gothic"/>
              <a:ea typeface="Century Gothic"/>
              <a:cs typeface="Century Gothic"/>
              <a:sym typeface="Century Gothic"/>
            </a:endParaRPr>
          </a:p>
          <a:p>
            <a:pPr indent="0" lvl="0" marL="0" rtl="0" algn="ctr">
              <a:spcBef>
                <a:spcPts val="1000"/>
              </a:spcBef>
              <a:spcAft>
                <a:spcPts val="0"/>
              </a:spcAft>
              <a:buNone/>
            </a:pPr>
            <a:r>
              <a:rPr b="1" lang="en" sz="2000">
                <a:solidFill>
                  <a:schemeClr val="lt1"/>
                </a:solidFill>
                <a:latin typeface="Century Gothic"/>
                <a:ea typeface="Century Gothic"/>
                <a:cs typeface="Century Gothic"/>
                <a:sym typeface="Century Gothic"/>
              </a:rPr>
              <a:t>Josh Metz</a:t>
            </a:r>
            <a:endParaRPr b="1" sz="20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b="1" lang="en" sz="2000" u="sng">
                <a:solidFill>
                  <a:schemeClr val="hlink"/>
                </a:solidFill>
                <a:latin typeface="Century Gothic"/>
                <a:ea typeface="Century Gothic"/>
                <a:cs typeface="Century Gothic"/>
                <a:sym typeface="Century Gothic"/>
                <a:hlinkClick r:id="rId7"/>
              </a:rPr>
              <a:t>josh@montereybaydart.org</a:t>
            </a:r>
            <a:endParaRPr b="1" sz="2000">
              <a:solidFill>
                <a:schemeClr val="lt1"/>
              </a:solidFill>
              <a:latin typeface="Century Gothic"/>
              <a:ea typeface="Century Gothic"/>
              <a:cs typeface="Century Gothic"/>
              <a:sym typeface="Century Gothic"/>
            </a:endParaRPr>
          </a:p>
          <a:p>
            <a:pPr indent="0" lvl="0" marL="0" rtl="0" algn="ctr">
              <a:spcBef>
                <a:spcPts val="1000"/>
              </a:spcBef>
              <a:spcAft>
                <a:spcPts val="1000"/>
              </a:spcAft>
              <a:buNone/>
            </a:pPr>
            <a:r>
              <a:rPr b="1" lang="en" sz="2000">
                <a:solidFill>
                  <a:schemeClr val="lt1"/>
                </a:solidFill>
                <a:latin typeface="Century Gothic"/>
                <a:ea typeface="Century Gothic"/>
                <a:cs typeface="Century Gothic"/>
                <a:sym typeface="Century Gothic"/>
              </a:rPr>
              <a:t> </a:t>
            </a:r>
            <a:endParaRPr b="1" sz="2000">
              <a:solidFill>
                <a:schemeClr val="lt1"/>
              </a:solidFill>
              <a:latin typeface="Century Gothic"/>
              <a:ea typeface="Century Gothic"/>
              <a:cs typeface="Century Gothic"/>
              <a:sym typeface="Century Gothic"/>
            </a:endParaRPr>
          </a:p>
        </p:txBody>
      </p:sp>
      <p:sp>
        <p:nvSpPr>
          <p:cNvPr id="247" name="Google Shape;247;p29"/>
          <p:cNvSpPr txBox="1"/>
          <p:nvPr/>
        </p:nvSpPr>
        <p:spPr>
          <a:xfrm>
            <a:off x="4952263" y="3690800"/>
            <a:ext cx="3621300" cy="72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 sz="2200">
                <a:solidFill>
                  <a:schemeClr val="lt1"/>
                </a:solidFill>
                <a:latin typeface="Century Gothic"/>
                <a:ea typeface="Century Gothic"/>
                <a:cs typeface="Century Gothic"/>
                <a:sym typeface="Century Gothic"/>
              </a:rPr>
              <a:t>MBDART.org</a:t>
            </a:r>
            <a:endParaRPr b="1" sz="22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8"/>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3" name="Google Shape;83;p18"/>
          <p:cNvSpPr txBox="1"/>
          <p:nvPr/>
        </p:nvSpPr>
        <p:spPr>
          <a:xfrm>
            <a:off x="852300" y="803450"/>
            <a:ext cx="7143900" cy="35826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283995"/>
              </a:buClr>
              <a:buSzPts val="2400"/>
              <a:buFont typeface="Century Gothic"/>
              <a:buChar char="●"/>
            </a:pPr>
            <a:r>
              <a:rPr lang="en" sz="2400">
                <a:solidFill>
                  <a:srgbClr val="283995"/>
                </a:solidFill>
                <a:latin typeface="Century Gothic"/>
                <a:ea typeface="Century Gothic"/>
                <a:cs typeface="Century Gothic"/>
                <a:sym typeface="Century Gothic"/>
              </a:rPr>
              <a:t>Proposed Working Group Mission </a:t>
            </a:r>
            <a:endParaRPr sz="2400">
              <a:solidFill>
                <a:srgbClr val="283995"/>
              </a:solidFill>
              <a:latin typeface="Century Gothic"/>
              <a:ea typeface="Century Gothic"/>
              <a:cs typeface="Century Gothic"/>
              <a:sym typeface="Century Gothic"/>
            </a:endParaRPr>
          </a:p>
          <a:p>
            <a:pPr indent="-381000" lvl="0" marL="457200" rtl="0" algn="l">
              <a:lnSpc>
                <a:spcPct val="115000"/>
              </a:lnSpc>
              <a:spcBef>
                <a:spcPts val="0"/>
              </a:spcBef>
              <a:spcAft>
                <a:spcPts val="0"/>
              </a:spcAft>
              <a:buClr>
                <a:srgbClr val="283995"/>
              </a:buClr>
              <a:buSzPts val="2400"/>
              <a:buFont typeface="Century Gothic"/>
              <a:buChar char="●"/>
            </a:pPr>
            <a:r>
              <a:rPr lang="en" sz="2400">
                <a:solidFill>
                  <a:srgbClr val="283995"/>
                </a:solidFill>
                <a:latin typeface="Century Gothic"/>
                <a:ea typeface="Century Gothic"/>
                <a:cs typeface="Century Gothic"/>
                <a:sym typeface="Century Gothic"/>
              </a:rPr>
              <a:t>Potential Projects</a:t>
            </a:r>
            <a:endParaRPr sz="2400">
              <a:solidFill>
                <a:srgbClr val="283995"/>
              </a:solidFill>
              <a:latin typeface="Century Gothic"/>
              <a:ea typeface="Century Gothic"/>
              <a:cs typeface="Century Gothic"/>
              <a:sym typeface="Century Gothic"/>
            </a:endParaRPr>
          </a:p>
          <a:p>
            <a:pPr indent="-381000" lvl="1" marL="914400" rtl="0" algn="l">
              <a:lnSpc>
                <a:spcPct val="115000"/>
              </a:lnSpc>
              <a:spcBef>
                <a:spcPts val="0"/>
              </a:spcBef>
              <a:spcAft>
                <a:spcPts val="0"/>
              </a:spcAft>
              <a:buClr>
                <a:srgbClr val="283995"/>
              </a:buClr>
              <a:buSzPts val="2400"/>
              <a:buFont typeface="Century Gothic"/>
              <a:buChar char="○"/>
            </a:pPr>
            <a:r>
              <a:rPr lang="en" sz="2400">
                <a:solidFill>
                  <a:srgbClr val="283995"/>
                </a:solidFill>
                <a:latin typeface="Century Gothic"/>
                <a:ea typeface="Century Gothic"/>
                <a:cs typeface="Century Gothic"/>
                <a:sym typeface="Century Gothic"/>
              </a:rPr>
              <a:t>AAM Readiness Assessment</a:t>
            </a:r>
            <a:endParaRPr sz="2400">
              <a:solidFill>
                <a:srgbClr val="283995"/>
              </a:solidFill>
              <a:latin typeface="Century Gothic"/>
              <a:ea typeface="Century Gothic"/>
              <a:cs typeface="Century Gothic"/>
              <a:sym typeface="Century Gothic"/>
            </a:endParaRPr>
          </a:p>
          <a:p>
            <a:pPr indent="-381000" lvl="1" marL="914400" rtl="0" algn="l">
              <a:lnSpc>
                <a:spcPct val="115000"/>
              </a:lnSpc>
              <a:spcBef>
                <a:spcPts val="0"/>
              </a:spcBef>
              <a:spcAft>
                <a:spcPts val="0"/>
              </a:spcAft>
              <a:buClr>
                <a:srgbClr val="283995"/>
              </a:buClr>
              <a:buSzPts val="2400"/>
              <a:buFont typeface="Century Gothic"/>
              <a:buChar char="○"/>
            </a:pPr>
            <a:r>
              <a:rPr lang="en" sz="2400">
                <a:solidFill>
                  <a:srgbClr val="283995"/>
                </a:solidFill>
                <a:latin typeface="Century Gothic"/>
                <a:ea typeface="Century Gothic"/>
                <a:cs typeface="Century Gothic"/>
                <a:sym typeface="Century Gothic"/>
              </a:rPr>
              <a:t>CC-FIX</a:t>
            </a:r>
            <a:endParaRPr sz="2400">
              <a:solidFill>
                <a:srgbClr val="283995"/>
              </a:solidFill>
              <a:latin typeface="Century Gothic"/>
              <a:ea typeface="Century Gothic"/>
              <a:cs typeface="Century Gothic"/>
              <a:sym typeface="Century Gothic"/>
            </a:endParaRPr>
          </a:p>
          <a:p>
            <a:pPr indent="-381000" lvl="1" marL="914400" rtl="0" algn="l">
              <a:lnSpc>
                <a:spcPct val="115000"/>
              </a:lnSpc>
              <a:spcBef>
                <a:spcPts val="0"/>
              </a:spcBef>
              <a:spcAft>
                <a:spcPts val="0"/>
              </a:spcAft>
              <a:buClr>
                <a:srgbClr val="283995"/>
              </a:buClr>
              <a:buSzPts val="2400"/>
              <a:buFont typeface="Century Gothic"/>
              <a:buChar char="○"/>
            </a:pPr>
            <a:r>
              <a:rPr lang="en" sz="2400">
                <a:solidFill>
                  <a:srgbClr val="283995"/>
                </a:solidFill>
                <a:latin typeface="Century Gothic"/>
                <a:ea typeface="Century Gothic"/>
                <a:cs typeface="Century Gothic"/>
                <a:sym typeface="Century Gothic"/>
              </a:rPr>
              <a:t>MB Tech Hub Infrastructure Strategy</a:t>
            </a:r>
            <a:endParaRPr sz="2400">
              <a:solidFill>
                <a:srgbClr val="283995"/>
              </a:solidFill>
              <a:latin typeface="Century Gothic"/>
              <a:ea typeface="Century Gothic"/>
              <a:cs typeface="Century Gothic"/>
              <a:sym typeface="Century Gothic"/>
            </a:endParaRPr>
          </a:p>
          <a:p>
            <a:pPr indent="-381000" lvl="1" marL="914400" rtl="0" algn="l">
              <a:lnSpc>
                <a:spcPct val="115000"/>
              </a:lnSpc>
              <a:spcBef>
                <a:spcPts val="0"/>
              </a:spcBef>
              <a:spcAft>
                <a:spcPts val="0"/>
              </a:spcAft>
              <a:buClr>
                <a:srgbClr val="283995"/>
              </a:buClr>
              <a:buSzPts val="2400"/>
              <a:buFont typeface="Century Gothic"/>
              <a:buChar char="○"/>
            </a:pPr>
            <a:r>
              <a:rPr lang="en" sz="2400">
                <a:solidFill>
                  <a:srgbClr val="283995"/>
                </a:solidFill>
                <a:latin typeface="Century Gothic"/>
                <a:ea typeface="Century Gothic"/>
                <a:cs typeface="Century Gothic"/>
                <a:sym typeface="Century Gothic"/>
              </a:rPr>
              <a:t>Emergent</a:t>
            </a:r>
            <a:endParaRPr sz="2400">
              <a:solidFill>
                <a:srgbClr val="283995"/>
              </a:solidFill>
              <a:latin typeface="Century Gothic"/>
              <a:ea typeface="Century Gothic"/>
              <a:cs typeface="Century Gothic"/>
              <a:sym typeface="Century Gothic"/>
            </a:endParaRPr>
          </a:p>
          <a:p>
            <a:pPr indent="-381000" lvl="1" marL="914400" rtl="0" algn="l">
              <a:lnSpc>
                <a:spcPct val="115000"/>
              </a:lnSpc>
              <a:spcBef>
                <a:spcPts val="0"/>
              </a:spcBef>
              <a:spcAft>
                <a:spcPts val="0"/>
              </a:spcAft>
              <a:buClr>
                <a:srgbClr val="283995"/>
              </a:buClr>
              <a:buSzPts val="2400"/>
              <a:buFont typeface="Century Gothic"/>
              <a:buChar char="○"/>
            </a:pPr>
            <a:r>
              <a:rPr lang="en" sz="2400">
                <a:solidFill>
                  <a:srgbClr val="283995"/>
                </a:solidFill>
                <a:latin typeface="Century Gothic"/>
                <a:ea typeface="Century Gothic"/>
                <a:cs typeface="Century Gothic"/>
                <a:sym typeface="Century Gothic"/>
              </a:rPr>
              <a:t>Other</a:t>
            </a:r>
            <a:endParaRPr sz="2400">
              <a:solidFill>
                <a:srgbClr val="283995"/>
              </a:solidFill>
              <a:latin typeface="Century Gothic"/>
              <a:ea typeface="Century Gothic"/>
              <a:cs typeface="Century Gothic"/>
              <a:sym typeface="Century Gothic"/>
            </a:endParaRPr>
          </a:p>
          <a:p>
            <a:pPr indent="-381000" lvl="0" marL="457200" rtl="0" algn="l">
              <a:lnSpc>
                <a:spcPct val="115000"/>
              </a:lnSpc>
              <a:spcBef>
                <a:spcPts val="0"/>
              </a:spcBef>
              <a:spcAft>
                <a:spcPts val="0"/>
              </a:spcAft>
              <a:buClr>
                <a:srgbClr val="283995"/>
              </a:buClr>
              <a:buSzPts val="2400"/>
              <a:buFont typeface="Century Gothic"/>
              <a:buChar char="●"/>
            </a:pPr>
            <a:r>
              <a:rPr lang="en" sz="2400">
                <a:solidFill>
                  <a:srgbClr val="283995"/>
                </a:solidFill>
                <a:latin typeface="Century Gothic"/>
                <a:ea typeface="Century Gothic"/>
                <a:cs typeface="Century Gothic"/>
                <a:sym typeface="Century Gothic"/>
              </a:rPr>
              <a:t>Monterey Bay Tech Hub Update</a:t>
            </a:r>
            <a:endParaRPr sz="2400">
              <a:solidFill>
                <a:srgbClr val="283995"/>
              </a:solidFill>
              <a:latin typeface="Century Gothic"/>
              <a:ea typeface="Century Gothic"/>
              <a:cs typeface="Century Gothic"/>
              <a:sym typeface="Century Gothic"/>
            </a:endParaRPr>
          </a:p>
        </p:txBody>
      </p:sp>
      <p:sp>
        <p:nvSpPr>
          <p:cNvPr id="84" name="Google Shape;84;p18"/>
          <p:cNvSpPr txBox="1"/>
          <p:nvPr/>
        </p:nvSpPr>
        <p:spPr>
          <a:xfrm>
            <a:off x="907675" y="141050"/>
            <a:ext cx="75975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283995"/>
                </a:solidFill>
                <a:latin typeface="Century Gothic"/>
                <a:ea typeface="Century Gothic"/>
                <a:cs typeface="Century Gothic"/>
                <a:sym typeface="Century Gothic"/>
              </a:rPr>
              <a:t>Agenda</a:t>
            </a:r>
            <a:endParaRPr b="1" sz="3200">
              <a:solidFill>
                <a:srgbClr val="283995"/>
              </a:solidFill>
              <a:latin typeface="Century Gothic"/>
              <a:ea typeface="Century Gothic"/>
              <a:cs typeface="Century Gothic"/>
              <a:sym typeface="Century Gothic"/>
            </a:endParaRPr>
          </a:p>
        </p:txBody>
      </p:sp>
      <p:grpSp>
        <p:nvGrpSpPr>
          <p:cNvPr id="85" name="Google Shape;85;p18"/>
          <p:cNvGrpSpPr/>
          <p:nvPr/>
        </p:nvGrpSpPr>
        <p:grpSpPr>
          <a:xfrm>
            <a:off x="1436126" y="4469577"/>
            <a:ext cx="4092350" cy="495564"/>
            <a:chOff x="1436126" y="4469577"/>
            <a:chExt cx="4092350" cy="495564"/>
          </a:xfrm>
        </p:grpSpPr>
        <p:pic>
          <p:nvPicPr>
            <p:cNvPr id="86" name="Google Shape;86;p18"/>
            <p:cNvPicPr preferRelativeResize="0"/>
            <p:nvPr/>
          </p:nvPicPr>
          <p:blipFill>
            <a:blip r:embed="rId4">
              <a:alphaModFix/>
            </a:blip>
            <a:stretch>
              <a:fillRect/>
            </a:stretch>
          </p:blipFill>
          <p:spPr>
            <a:xfrm>
              <a:off x="1436126" y="4582702"/>
              <a:ext cx="1152450" cy="269325"/>
            </a:xfrm>
            <a:prstGeom prst="rect">
              <a:avLst/>
            </a:prstGeom>
            <a:noFill/>
            <a:ln>
              <a:noFill/>
            </a:ln>
          </p:spPr>
        </p:pic>
        <p:pic>
          <p:nvPicPr>
            <p:cNvPr id="87" name="Google Shape;87;p18"/>
            <p:cNvPicPr preferRelativeResize="0"/>
            <p:nvPr/>
          </p:nvPicPr>
          <p:blipFill>
            <a:blip r:embed="rId5">
              <a:alphaModFix/>
            </a:blip>
            <a:stretch>
              <a:fillRect/>
            </a:stretch>
          </p:blipFill>
          <p:spPr>
            <a:xfrm>
              <a:off x="2906076" y="4469577"/>
              <a:ext cx="1152450" cy="495564"/>
            </a:xfrm>
            <a:prstGeom prst="rect">
              <a:avLst/>
            </a:prstGeom>
            <a:noFill/>
            <a:ln>
              <a:noFill/>
            </a:ln>
          </p:spPr>
        </p:pic>
        <p:pic>
          <p:nvPicPr>
            <p:cNvPr id="88" name="Google Shape;88;p18"/>
            <p:cNvPicPr preferRelativeResize="0"/>
            <p:nvPr/>
          </p:nvPicPr>
          <p:blipFill rotWithShape="1">
            <a:blip r:embed="rId6">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94" name="Google Shape;94;p19"/>
          <p:cNvSpPr txBox="1"/>
          <p:nvPr/>
        </p:nvSpPr>
        <p:spPr>
          <a:xfrm>
            <a:off x="899238" y="685800"/>
            <a:ext cx="7143900" cy="3512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Grow R&amp;D supporting and AAM operation enabling infrastructure at Monterey Bay regional and local airports to:</a:t>
            </a:r>
            <a:endParaRPr sz="2000">
              <a:solidFill>
                <a:srgbClr val="283995"/>
              </a:solidFill>
              <a:latin typeface="Century Gothic"/>
              <a:ea typeface="Century Gothic"/>
              <a:cs typeface="Century Gothic"/>
              <a:sym typeface="Century Gothic"/>
            </a:endParaRPr>
          </a:p>
          <a:p>
            <a:pPr indent="-342900" lvl="1" marL="914400" rtl="0" algn="l">
              <a:spcBef>
                <a:spcPts val="1000"/>
              </a:spcBef>
              <a:spcAft>
                <a:spcPts val="0"/>
              </a:spcAft>
              <a:buClr>
                <a:srgbClr val="283995"/>
              </a:buClr>
              <a:buSzPts val="1800"/>
              <a:buFont typeface="Century Gothic"/>
              <a:buChar char="○"/>
            </a:pPr>
            <a:r>
              <a:rPr lang="en" sz="1800">
                <a:solidFill>
                  <a:srgbClr val="283995"/>
                </a:solidFill>
                <a:latin typeface="Century Gothic"/>
                <a:ea typeface="Century Gothic"/>
                <a:cs typeface="Century Gothic"/>
                <a:sym typeface="Century Gothic"/>
              </a:rPr>
              <a:t>Attract additional R&amp;D activity</a:t>
            </a:r>
            <a:endParaRPr sz="1800">
              <a:solidFill>
                <a:srgbClr val="283995"/>
              </a:solidFill>
              <a:latin typeface="Century Gothic"/>
              <a:ea typeface="Century Gothic"/>
              <a:cs typeface="Century Gothic"/>
              <a:sym typeface="Century Gothic"/>
            </a:endParaRPr>
          </a:p>
          <a:p>
            <a:pPr indent="-342900" lvl="1" marL="914400" rtl="0" algn="l">
              <a:spcBef>
                <a:spcPts val="0"/>
              </a:spcBef>
              <a:spcAft>
                <a:spcPts val="0"/>
              </a:spcAft>
              <a:buClr>
                <a:srgbClr val="283995"/>
              </a:buClr>
              <a:buSzPts val="1800"/>
              <a:buFont typeface="Century Gothic"/>
              <a:buChar char="○"/>
            </a:pPr>
            <a:r>
              <a:rPr lang="en" sz="1800">
                <a:solidFill>
                  <a:srgbClr val="283995"/>
                </a:solidFill>
                <a:latin typeface="Century Gothic"/>
                <a:ea typeface="Century Gothic"/>
                <a:cs typeface="Century Gothic"/>
                <a:sym typeface="Century Gothic"/>
              </a:rPr>
              <a:t>Pilot critical infrastructure and scalable approaches</a:t>
            </a:r>
            <a:endParaRPr sz="1800">
              <a:solidFill>
                <a:srgbClr val="283995"/>
              </a:solidFill>
              <a:latin typeface="Century Gothic"/>
              <a:ea typeface="Century Gothic"/>
              <a:cs typeface="Century Gothic"/>
              <a:sym typeface="Century Gothic"/>
            </a:endParaRPr>
          </a:p>
          <a:p>
            <a:pPr indent="-342900" lvl="1" marL="914400" rtl="0" algn="l">
              <a:spcBef>
                <a:spcPts val="0"/>
              </a:spcBef>
              <a:spcAft>
                <a:spcPts val="0"/>
              </a:spcAft>
              <a:buClr>
                <a:srgbClr val="283995"/>
              </a:buClr>
              <a:buSzPts val="1800"/>
              <a:buFont typeface="Century Gothic"/>
              <a:buChar char="○"/>
            </a:pPr>
            <a:r>
              <a:rPr lang="en" sz="1800">
                <a:solidFill>
                  <a:srgbClr val="283995"/>
                </a:solidFill>
                <a:latin typeface="Century Gothic"/>
                <a:ea typeface="Century Gothic"/>
                <a:cs typeface="Century Gothic"/>
                <a:sym typeface="Century Gothic"/>
              </a:rPr>
              <a:t>Supporting and expand existing R&amp;D activity</a:t>
            </a:r>
            <a:endParaRPr sz="1800">
              <a:solidFill>
                <a:srgbClr val="283995"/>
              </a:solidFill>
              <a:latin typeface="Century Gothic"/>
              <a:ea typeface="Century Gothic"/>
              <a:cs typeface="Century Gothic"/>
              <a:sym typeface="Century Gothic"/>
            </a:endParaRPr>
          </a:p>
          <a:p>
            <a:pPr indent="-355600" lvl="0" marL="457200" rtl="0" algn="l">
              <a:spcBef>
                <a:spcPts val="100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Strengthen relationships among AAM infrastructure stakeholder community from local to national scale</a:t>
            </a:r>
            <a:endParaRPr sz="2000">
              <a:solidFill>
                <a:srgbClr val="283995"/>
              </a:solidFill>
              <a:latin typeface="Century Gothic"/>
              <a:ea typeface="Century Gothic"/>
              <a:cs typeface="Century Gothic"/>
              <a:sym typeface="Century Gothic"/>
            </a:endParaRPr>
          </a:p>
          <a:p>
            <a:pPr indent="-355600" lvl="0" marL="457200" rtl="0" algn="l">
              <a:spcBef>
                <a:spcPts val="1000"/>
              </a:spcBef>
              <a:spcAft>
                <a:spcPts val="100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Deliver strategic AAM infrastructure development plan to larger Tech Hub group</a:t>
            </a:r>
            <a:endParaRPr sz="2000">
              <a:solidFill>
                <a:srgbClr val="283995"/>
              </a:solidFill>
              <a:latin typeface="Century Gothic"/>
              <a:ea typeface="Century Gothic"/>
              <a:cs typeface="Century Gothic"/>
              <a:sym typeface="Century Gothic"/>
            </a:endParaRPr>
          </a:p>
        </p:txBody>
      </p:sp>
      <p:sp>
        <p:nvSpPr>
          <p:cNvPr id="95" name="Google Shape;95;p19"/>
          <p:cNvSpPr txBox="1"/>
          <p:nvPr/>
        </p:nvSpPr>
        <p:spPr>
          <a:xfrm>
            <a:off x="899250" y="23400"/>
            <a:ext cx="75975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283995"/>
                </a:solidFill>
                <a:latin typeface="Century Gothic"/>
                <a:ea typeface="Century Gothic"/>
                <a:cs typeface="Century Gothic"/>
                <a:sym typeface="Century Gothic"/>
              </a:rPr>
              <a:t>Proposed Mission</a:t>
            </a:r>
            <a:endParaRPr b="1" sz="3200">
              <a:solidFill>
                <a:srgbClr val="283995"/>
              </a:solidFill>
              <a:latin typeface="Century Gothic"/>
              <a:ea typeface="Century Gothic"/>
              <a:cs typeface="Century Gothic"/>
              <a:sym typeface="Century Gothic"/>
            </a:endParaRPr>
          </a:p>
        </p:txBody>
      </p:sp>
      <p:grpSp>
        <p:nvGrpSpPr>
          <p:cNvPr id="96" name="Google Shape;96;p19"/>
          <p:cNvGrpSpPr/>
          <p:nvPr/>
        </p:nvGrpSpPr>
        <p:grpSpPr>
          <a:xfrm>
            <a:off x="1436126" y="4469577"/>
            <a:ext cx="4092350" cy="495564"/>
            <a:chOff x="1436126" y="4469577"/>
            <a:chExt cx="4092350" cy="495564"/>
          </a:xfrm>
        </p:grpSpPr>
        <p:pic>
          <p:nvPicPr>
            <p:cNvPr id="97" name="Google Shape;97;p19"/>
            <p:cNvPicPr preferRelativeResize="0"/>
            <p:nvPr/>
          </p:nvPicPr>
          <p:blipFill>
            <a:blip r:embed="rId4">
              <a:alphaModFix/>
            </a:blip>
            <a:stretch>
              <a:fillRect/>
            </a:stretch>
          </p:blipFill>
          <p:spPr>
            <a:xfrm>
              <a:off x="1436126" y="4582702"/>
              <a:ext cx="1152450" cy="269325"/>
            </a:xfrm>
            <a:prstGeom prst="rect">
              <a:avLst/>
            </a:prstGeom>
            <a:noFill/>
            <a:ln>
              <a:noFill/>
            </a:ln>
          </p:spPr>
        </p:pic>
        <p:pic>
          <p:nvPicPr>
            <p:cNvPr id="98" name="Google Shape;98;p19"/>
            <p:cNvPicPr preferRelativeResize="0"/>
            <p:nvPr/>
          </p:nvPicPr>
          <p:blipFill>
            <a:blip r:embed="rId5">
              <a:alphaModFix/>
            </a:blip>
            <a:stretch>
              <a:fillRect/>
            </a:stretch>
          </p:blipFill>
          <p:spPr>
            <a:xfrm>
              <a:off x="2906076" y="4469577"/>
              <a:ext cx="1152450" cy="495564"/>
            </a:xfrm>
            <a:prstGeom prst="rect">
              <a:avLst/>
            </a:prstGeom>
            <a:noFill/>
            <a:ln>
              <a:noFill/>
            </a:ln>
          </p:spPr>
        </p:pic>
        <p:pic>
          <p:nvPicPr>
            <p:cNvPr id="99" name="Google Shape;99;p19"/>
            <p:cNvPicPr preferRelativeResize="0"/>
            <p:nvPr/>
          </p:nvPicPr>
          <p:blipFill rotWithShape="1">
            <a:blip r:embed="rId6">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05" name="Google Shape;105;p20"/>
          <p:cNvSpPr txBox="1"/>
          <p:nvPr/>
        </p:nvSpPr>
        <p:spPr>
          <a:xfrm>
            <a:off x="899238" y="685800"/>
            <a:ext cx="7143900" cy="3512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AAM Readiness Assessment</a:t>
            </a:r>
            <a:endParaRPr sz="1800">
              <a:solidFill>
                <a:srgbClr val="283995"/>
              </a:solidFill>
              <a:latin typeface="Century Gothic"/>
              <a:ea typeface="Century Gothic"/>
              <a:cs typeface="Century Gothic"/>
              <a:sym typeface="Century Gothic"/>
            </a:endParaRPr>
          </a:p>
          <a:p>
            <a:pPr indent="-355600" lvl="0" marL="457200" rtl="0" algn="l">
              <a:spcBef>
                <a:spcPts val="100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Central Coast Flight Information Exchange</a:t>
            </a:r>
            <a:endParaRPr sz="2000">
              <a:solidFill>
                <a:srgbClr val="283995"/>
              </a:solidFill>
              <a:latin typeface="Century Gothic"/>
              <a:ea typeface="Century Gothic"/>
              <a:cs typeface="Century Gothic"/>
              <a:sym typeface="Century Gothic"/>
            </a:endParaRPr>
          </a:p>
          <a:p>
            <a:pPr indent="-355600" lvl="0" marL="457200" rtl="0" algn="l">
              <a:spcBef>
                <a:spcPts val="100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Tech Hub Infrastructure Strategy</a:t>
            </a:r>
            <a:endParaRPr sz="2000">
              <a:solidFill>
                <a:srgbClr val="283995"/>
              </a:solidFill>
              <a:latin typeface="Century Gothic"/>
              <a:ea typeface="Century Gothic"/>
              <a:cs typeface="Century Gothic"/>
              <a:sym typeface="Century Gothic"/>
            </a:endParaRPr>
          </a:p>
          <a:p>
            <a:pPr indent="-355600" lvl="0" marL="457200" rtl="0" algn="l">
              <a:spcBef>
                <a:spcPts val="100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Emergent Opportunities</a:t>
            </a:r>
            <a:endParaRPr sz="2000">
              <a:solidFill>
                <a:srgbClr val="283995"/>
              </a:solidFill>
              <a:latin typeface="Century Gothic"/>
              <a:ea typeface="Century Gothic"/>
              <a:cs typeface="Century Gothic"/>
              <a:sym typeface="Century Gothic"/>
            </a:endParaRPr>
          </a:p>
          <a:p>
            <a:pPr indent="-355600" lvl="0" marL="457200" rtl="0" algn="l">
              <a:spcBef>
                <a:spcPts val="1000"/>
              </a:spcBef>
              <a:spcAft>
                <a:spcPts val="100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Other?</a:t>
            </a:r>
            <a:endParaRPr sz="2000">
              <a:solidFill>
                <a:srgbClr val="283995"/>
              </a:solidFill>
              <a:latin typeface="Century Gothic"/>
              <a:ea typeface="Century Gothic"/>
              <a:cs typeface="Century Gothic"/>
              <a:sym typeface="Century Gothic"/>
            </a:endParaRPr>
          </a:p>
        </p:txBody>
      </p:sp>
      <p:sp>
        <p:nvSpPr>
          <p:cNvPr id="106" name="Google Shape;106;p20"/>
          <p:cNvSpPr txBox="1"/>
          <p:nvPr/>
        </p:nvSpPr>
        <p:spPr>
          <a:xfrm>
            <a:off x="899250" y="23400"/>
            <a:ext cx="75975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283995"/>
                </a:solidFill>
                <a:latin typeface="Century Gothic"/>
                <a:ea typeface="Century Gothic"/>
                <a:cs typeface="Century Gothic"/>
                <a:sym typeface="Century Gothic"/>
              </a:rPr>
              <a:t>Proposed Projects</a:t>
            </a:r>
            <a:endParaRPr b="1" sz="3200">
              <a:solidFill>
                <a:srgbClr val="283995"/>
              </a:solidFill>
              <a:latin typeface="Century Gothic"/>
              <a:ea typeface="Century Gothic"/>
              <a:cs typeface="Century Gothic"/>
              <a:sym typeface="Century Gothic"/>
            </a:endParaRPr>
          </a:p>
        </p:txBody>
      </p:sp>
      <p:grpSp>
        <p:nvGrpSpPr>
          <p:cNvPr id="107" name="Google Shape;107;p20"/>
          <p:cNvGrpSpPr/>
          <p:nvPr/>
        </p:nvGrpSpPr>
        <p:grpSpPr>
          <a:xfrm>
            <a:off x="1436126" y="4469577"/>
            <a:ext cx="4092350" cy="495564"/>
            <a:chOff x="1436126" y="4469577"/>
            <a:chExt cx="4092350" cy="495564"/>
          </a:xfrm>
        </p:grpSpPr>
        <p:pic>
          <p:nvPicPr>
            <p:cNvPr id="108" name="Google Shape;108;p20"/>
            <p:cNvPicPr preferRelativeResize="0"/>
            <p:nvPr/>
          </p:nvPicPr>
          <p:blipFill>
            <a:blip r:embed="rId4">
              <a:alphaModFix/>
            </a:blip>
            <a:stretch>
              <a:fillRect/>
            </a:stretch>
          </p:blipFill>
          <p:spPr>
            <a:xfrm>
              <a:off x="1436126" y="4582702"/>
              <a:ext cx="1152450" cy="269325"/>
            </a:xfrm>
            <a:prstGeom prst="rect">
              <a:avLst/>
            </a:prstGeom>
            <a:noFill/>
            <a:ln>
              <a:noFill/>
            </a:ln>
          </p:spPr>
        </p:pic>
        <p:pic>
          <p:nvPicPr>
            <p:cNvPr id="109" name="Google Shape;109;p20"/>
            <p:cNvPicPr preferRelativeResize="0"/>
            <p:nvPr/>
          </p:nvPicPr>
          <p:blipFill>
            <a:blip r:embed="rId5">
              <a:alphaModFix/>
            </a:blip>
            <a:stretch>
              <a:fillRect/>
            </a:stretch>
          </p:blipFill>
          <p:spPr>
            <a:xfrm>
              <a:off x="2906076" y="4469577"/>
              <a:ext cx="1152450" cy="495564"/>
            </a:xfrm>
            <a:prstGeom prst="rect">
              <a:avLst/>
            </a:prstGeom>
            <a:noFill/>
            <a:ln>
              <a:noFill/>
            </a:ln>
          </p:spPr>
        </p:pic>
        <p:pic>
          <p:nvPicPr>
            <p:cNvPr id="110" name="Google Shape;110;p20"/>
            <p:cNvPicPr preferRelativeResize="0"/>
            <p:nvPr/>
          </p:nvPicPr>
          <p:blipFill rotWithShape="1">
            <a:blip r:embed="rId6">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16" name="Google Shape;116;p21"/>
          <p:cNvSpPr txBox="1"/>
          <p:nvPr/>
        </p:nvSpPr>
        <p:spPr>
          <a:xfrm>
            <a:off x="899250" y="685800"/>
            <a:ext cx="7143900" cy="3726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283995"/>
              </a:buClr>
              <a:buSzPts val="2000"/>
              <a:buFont typeface="Century Gothic"/>
              <a:buChar char="●"/>
            </a:pPr>
            <a:r>
              <a:rPr b="1" lang="en" sz="2000">
                <a:solidFill>
                  <a:srgbClr val="283995"/>
                </a:solidFill>
                <a:latin typeface="Century Gothic"/>
                <a:ea typeface="Century Gothic"/>
                <a:cs typeface="Century Gothic"/>
                <a:sym typeface="Century Gothic"/>
              </a:rPr>
              <a:t>6 regional/local airport focus</a:t>
            </a:r>
            <a:endParaRPr b="1" sz="2000">
              <a:solidFill>
                <a:srgbClr val="283995"/>
              </a:solidFill>
              <a:latin typeface="Century Gothic"/>
              <a:ea typeface="Century Gothic"/>
              <a:cs typeface="Century Gothic"/>
              <a:sym typeface="Century Gothic"/>
            </a:endParaRPr>
          </a:p>
          <a:p>
            <a:pPr indent="-355600" lvl="1" marL="914400" rtl="0" algn="l">
              <a:spcBef>
                <a:spcPts val="100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Monterey, Marina, Watsonville, Salinas, King City and Hollister</a:t>
            </a:r>
            <a:endParaRPr sz="2000">
              <a:solidFill>
                <a:srgbClr val="283995"/>
              </a:solidFill>
              <a:latin typeface="Century Gothic"/>
              <a:ea typeface="Century Gothic"/>
              <a:cs typeface="Century Gothic"/>
              <a:sym typeface="Century Gothic"/>
            </a:endParaRPr>
          </a:p>
          <a:p>
            <a:pPr indent="-355600" lvl="0" marL="457200" rtl="0" algn="l">
              <a:spcBef>
                <a:spcPts val="1000"/>
              </a:spcBef>
              <a:spcAft>
                <a:spcPts val="0"/>
              </a:spcAft>
              <a:buClr>
                <a:srgbClr val="283995"/>
              </a:buClr>
              <a:buSzPts val="2000"/>
              <a:buFont typeface="Century Gothic"/>
              <a:buChar char="●"/>
            </a:pPr>
            <a:r>
              <a:rPr b="1" lang="en" sz="2000">
                <a:solidFill>
                  <a:srgbClr val="283995"/>
                </a:solidFill>
                <a:latin typeface="Century Gothic"/>
                <a:ea typeface="Century Gothic"/>
                <a:cs typeface="Century Gothic"/>
                <a:sym typeface="Century Gothic"/>
              </a:rPr>
              <a:t>Potential Readiness Metrics</a:t>
            </a:r>
            <a:endParaRPr b="1" sz="2000">
              <a:solidFill>
                <a:srgbClr val="283995"/>
              </a:solidFill>
              <a:latin typeface="Century Gothic"/>
              <a:ea typeface="Century Gothic"/>
              <a:cs typeface="Century Gothic"/>
              <a:sym typeface="Century Gothic"/>
            </a:endParaRPr>
          </a:p>
          <a:p>
            <a:pPr indent="-355600" lvl="1" marL="914400" rtl="0" algn="l">
              <a:spcBef>
                <a:spcPts val="100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Facilities: fueling/</a:t>
            </a:r>
            <a:r>
              <a:rPr lang="en" sz="2000">
                <a:solidFill>
                  <a:srgbClr val="283995"/>
                </a:solidFill>
                <a:latin typeface="Century Gothic"/>
                <a:ea typeface="Century Gothic"/>
                <a:cs typeface="Century Gothic"/>
                <a:sym typeface="Century Gothic"/>
              </a:rPr>
              <a:t>charging</a:t>
            </a:r>
            <a:r>
              <a:rPr lang="en" sz="2000">
                <a:solidFill>
                  <a:srgbClr val="283995"/>
                </a:solidFill>
                <a:latin typeface="Century Gothic"/>
                <a:ea typeface="Century Gothic"/>
                <a:cs typeface="Century Gothic"/>
                <a:sym typeface="Century Gothic"/>
              </a:rPr>
              <a:t>, passenger, maintenance</a:t>
            </a:r>
            <a:endParaRPr sz="2000">
              <a:solidFill>
                <a:srgbClr val="283995"/>
              </a:solidFill>
              <a:latin typeface="Century Gothic"/>
              <a:ea typeface="Century Gothic"/>
              <a:cs typeface="Century Gothic"/>
              <a:sym typeface="Century Gothic"/>
            </a:endParaRPr>
          </a:p>
          <a:p>
            <a:pPr indent="-355600" lvl="1" marL="914400" rtl="0" algn="l">
              <a:spcBef>
                <a:spcPts val="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Power Supply</a:t>
            </a:r>
            <a:endParaRPr sz="2000">
              <a:solidFill>
                <a:srgbClr val="283995"/>
              </a:solidFill>
              <a:latin typeface="Century Gothic"/>
              <a:ea typeface="Century Gothic"/>
              <a:cs typeface="Century Gothic"/>
              <a:sym typeface="Century Gothic"/>
            </a:endParaRPr>
          </a:p>
          <a:p>
            <a:pPr indent="-355600" lvl="1" marL="914400" rtl="0" algn="l">
              <a:spcBef>
                <a:spcPts val="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Planning</a:t>
            </a:r>
            <a:endParaRPr sz="2000">
              <a:solidFill>
                <a:srgbClr val="283995"/>
              </a:solidFill>
              <a:latin typeface="Century Gothic"/>
              <a:ea typeface="Century Gothic"/>
              <a:cs typeface="Century Gothic"/>
              <a:sym typeface="Century Gothic"/>
            </a:endParaRPr>
          </a:p>
          <a:p>
            <a:pPr indent="-355600" lvl="1" marL="914400" rtl="0" algn="l">
              <a:spcBef>
                <a:spcPts val="0"/>
              </a:spcBef>
              <a:spcAft>
                <a:spcPts val="0"/>
              </a:spcAft>
              <a:buClr>
                <a:srgbClr val="283995"/>
              </a:buClr>
              <a:buSzPts val="2000"/>
              <a:buFont typeface="Century Gothic"/>
              <a:buChar char="○"/>
            </a:pPr>
            <a:r>
              <a:rPr lang="en" sz="2000">
                <a:solidFill>
                  <a:srgbClr val="283995"/>
                </a:solidFill>
                <a:latin typeface="Century Gothic"/>
                <a:ea typeface="Century Gothic"/>
                <a:cs typeface="Century Gothic"/>
                <a:sym typeface="Century Gothic"/>
              </a:rPr>
              <a:t>Other</a:t>
            </a:r>
            <a:endParaRPr sz="2000">
              <a:solidFill>
                <a:srgbClr val="283995"/>
              </a:solidFill>
              <a:latin typeface="Century Gothic"/>
              <a:ea typeface="Century Gothic"/>
              <a:cs typeface="Century Gothic"/>
              <a:sym typeface="Century Gothic"/>
            </a:endParaRPr>
          </a:p>
          <a:p>
            <a:pPr indent="-355600" lvl="0" marL="457200" rtl="0" algn="l">
              <a:spcBef>
                <a:spcPts val="1000"/>
              </a:spcBef>
              <a:spcAft>
                <a:spcPts val="0"/>
              </a:spcAft>
              <a:buClr>
                <a:srgbClr val="283995"/>
              </a:buClr>
              <a:buSzPts val="2000"/>
              <a:buFont typeface="Century Gothic"/>
              <a:buChar char="●"/>
            </a:pPr>
            <a:r>
              <a:rPr b="1" lang="en" sz="2000">
                <a:solidFill>
                  <a:srgbClr val="283995"/>
                </a:solidFill>
                <a:latin typeface="Century Gothic"/>
                <a:ea typeface="Century Gothic"/>
                <a:cs typeface="Century Gothic"/>
                <a:sym typeface="Century Gothic"/>
              </a:rPr>
              <a:t>Funding Sources</a:t>
            </a:r>
            <a:endParaRPr b="1" sz="2000">
              <a:solidFill>
                <a:srgbClr val="283995"/>
              </a:solidFill>
              <a:latin typeface="Century Gothic"/>
              <a:ea typeface="Century Gothic"/>
              <a:cs typeface="Century Gothic"/>
              <a:sym typeface="Century Gothic"/>
            </a:endParaRPr>
          </a:p>
        </p:txBody>
      </p:sp>
      <p:sp>
        <p:nvSpPr>
          <p:cNvPr id="117" name="Google Shape;117;p21"/>
          <p:cNvSpPr txBox="1"/>
          <p:nvPr/>
        </p:nvSpPr>
        <p:spPr>
          <a:xfrm>
            <a:off x="899250" y="23400"/>
            <a:ext cx="7597500" cy="6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283995"/>
                </a:solidFill>
                <a:latin typeface="Century Gothic"/>
                <a:ea typeface="Century Gothic"/>
                <a:cs typeface="Century Gothic"/>
                <a:sym typeface="Century Gothic"/>
              </a:rPr>
              <a:t>AAM Readiness Assessment</a:t>
            </a:r>
            <a:endParaRPr b="1" sz="3200">
              <a:solidFill>
                <a:srgbClr val="283995"/>
              </a:solidFill>
              <a:latin typeface="Century Gothic"/>
              <a:ea typeface="Century Gothic"/>
              <a:cs typeface="Century Gothic"/>
              <a:sym typeface="Century Gothic"/>
            </a:endParaRPr>
          </a:p>
        </p:txBody>
      </p:sp>
      <p:grpSp>
        <p:nvGrpSpPr>
          <p:cNvPr id="118" name="Google Shape;118;p21"/>
          <p:cNvGrpSpPr/>
          <p:nvPr/>
        </p:nvGrpSpPr>
        <p:grpSpPr>
          <a:xfrm>
            <a:off x="1436126" y="4469577"/>
            <a:ext cx="4092350" cy="495564"/>
            <a:chOff x="1436126" y="4469577"/>
            <a:chExt cx="4092350" cy="495564"/>
          </a:xfrm>
        </p:grpSpPr>
        <p:pic>
          <p:nvPicPr>
            <p:cNvPr id="119" name="Google Shape;119;p21"/>
            <p:cNvPicPr preferRelativeResize="0"/>
            <p:nvPr/>
          </p:nvPicPr>
          <p:blipFill>
            <a:blip r:embed="rId4">
              <a:alphaModFix/>
            </a:blip>
            <a:stretch>
              <a:fillRect/>
            </a:stretch>
          </p:blipFill>
          <p:spPr>
            <a:xfrm>
              <a:off x="1436126" y="4582702"/>
              <a:ext cx="1152450" cy="269325"/>
            </a:xfrm>
            <a:prstGeom prst="rect">
              <a:avLst/>
            </a:prstGeom>
            <a:noFill/>
            <a:ln>
              <a:noFill/>
            </a:ln>
          </p:spPr>
        </p:pic>
        <p:pic>
          <p:nvPicPr>
            <p:cNvPr id="120" name="Google Shape;120;p21"/>
            <p:cNvPicPr preferRelativeResize="0"/>
            <p:nvPr/>
          </p:nvPicPr>
          <p:blipFill>
            <a:blip r:embed="rId5">
              <a:alphaModFix/>
            </a:blip>
            <a:stretch>
              <a:fillRect/>
            </a:stretch>
          </p:blipFill>
          <p:spPr>
            <a:xfrm>
              <a:off x="2906076" y="4469577"/>
              <a:ext cx="1152450" cy="495564"/>
            </a:xfrm>
            <a:prstGeom prst="rect">
              <a:avLst/>
            </a:prstGeom>
            <a:noFill/>
            <a:ln>
              <a:noFill/>
            </a:ln>
          </p:spPr>
        </p:pic>
        <p:pic>
          <p:nvPicPr>
            <p:cNvPr id="121" name="Google Shape;121;p21"/>
            <p:cNvPicPr preferRelativeResize="0"/>
            <p:nvPr/>
          </p:nvPicPr>
          <p:blipFill rotWithShape="1">
            <a:blip r:embed="rId6">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2"/>
          <p:cNvPicPr preferRelativeResize="0"/>
          <p:nvPr/>
        </p:nvPicPr>
        <p:blipFill rotWithShape="1">
          <a:blip r:embed="rId3">
            <a:alphaModFix/>
          </a:blip>
          <a:srcRect b="0" l="0" r="0" t="0"/>
          <a:stretch/>
        </p:blipFill>
        <p:spPr>
          <a:xfrm>
            <a:off x="0" y="0"/>
            <a:ext cx="9144003" cy="5143501"/>
          </a:xfrm>
          <a:prstGeom prst="rect">
            <a:avLst/>
          </a:prstGeom>
          <a:noFill/>
          <a:ln>
            <a:noFill/>
          </a:ln>
        </p:spPr>
      </p:pic>
      <p:pic>
        <p:nvPicPr>
          <p:cNvPr id="127" name="Google Shape;127;p22"/>
          <p:cNvPicPr preferRelativeResize="0"/>
          <p:nvPr/>
        </p:nvPicPr>
        <p:blipFill rotWithShape="1">
          <a:blip r:embed="rId4">
            <a:alphaModFix/>
          </a:blip>
          <a:srcRect b="0" l="0" r="0" t="0"/>
          <a:stretch/>
        </p:blipFill>
        <p:spPr>
          <a:xfrm>
            <a:off x="1137323" y="3805925"/>
            <a:ext cx="1157598" cy="416101"/>
          </a:xfrm>
          <a:prstGeom prst="rect">
            <a:avLst/>
          </a:prstGeom>
          <a:noFill/>
          <a:ln>
            <a:noFill/>
          </a:ln>
        </p:spPr>
      </p:pic>
      <p:pic>
        <p:nvPicPr>
          <p:cNvPr id="128" name="Google Shape;128;p22"/>
          <p:cNvPicPr preferRelativeResize="0"/>
          <p:nvPr/>
        </p:nvPicPr>
        <p:blipFill rotWithShape="1">
          <a:blip r:embed="rId5">
            <a:alphaModFix/>
          </a:blip>
          <a:srcRect b="0" l="0" r="0" t="0"/>
          <a:stretch/>
        </p:blipFill>
        <p:spPr>
          <a:xfrm>
            <a:off x="3933296" y="3728060"/>
            <a:ext cx="1555979" cy="571838"/>
          </a:xfrm>
          <a:prstGeom prst="rect">
            <a:avLst/>
          </a:prstGeom>
          <a:noFill/>
          <a:ln>
            <a:noFill/>
          </a:ln>
        </p:spPr>
      </p:pic>
      <p:pic>
        <p:nvPicPr>
          <p:cNvPr id="129" name="Google Shape;129;p22"/>
          <p:cNvPicPr preferRelativeResize="0"/>
          <p:nvPr/>
        </p:nvPicPr>
        <p:blipFill>
          <a:blip r:embed="rId6">
            <a:alphaModFix/>
          </a:blip>
          <a:stretch>
            <a:fillRect/>
          </a:stretch>
        </p:blipFill>
        <p:spPr>
          <a:xfrm>
            <a:off x="2594300" y="3768751"/>
            <a:ext cx="1145940" cy="461700"/>
          </a:xfrm>
          <a:prstGeom prst="rect">
            <a:avLst/>
          </a:prstGeom>
          <a:noFill/>
          <a:ln>
            <a:noFill/>
          </a:ln>
        </p:spPr>
      </p:pic>
      <p:pic>
        <p:nvPicPr>
          <p:cNvPr id="130" name="Google Shape;130;p22"/>
          <p:cNvPicPr preferRelativeResize="0"/>
          <p:nvPr/>
        </p:nvPicPr>
        <p:blipFill>
          <a:blip r:embed="rId7">
            <a:alphaModFix/>
          </a:blip>
          <a:stretch>
            <a:fillRect/>
          </a:stretch>
        </p:blipFill>
        <p:spPr>
          <a:xfrm>
            <a:off x="945024" y="187750"/>
            <a:ext cx="4255694" cy="994400"/>
          </a:xfrm>
          <a:prstGeom prst="rect">
            <a:avLst/>
          </a:prstGeom>
          <a:noFill/>
          <a:ln>
            <a:noFill/>
          </a:ln>
        </p:spPr>
      </p:pic>
      <p:pic>
        <p:nvPicPr>
          <p:cNvPr id="131" name="Google Shape;131;p22"/>
          <p:cNvPicPr preferRelativeResize="0"/>
          <p:nvPr/>
        </p:nvPicPr>
        <p:blipFill rotWithShape="1">
          <a:blip r:embed="rId8">
            <a:alphaModFix/>
          </a:blip>
          <a:srcRect b="10436" l="0" r="0" t="10436"/>
          <a:stretch/>
        </p:blipFill>
        <p:spPr>
          <a:xfrm>
            <a:off x="1137325" y="1176436"/>
            <a:ext cx="6188908" cy="2498775"/>
          </a:xfrm>
          <a:prstGeom prst="rect">
            <a:avLst/>
          </a:prstGeom>
          <a:noFill/>
          <a:ln>
            <a:noFill/>
          </a:ln>
        </p:spPr>
      </p:pic>
      <p:sp>
        <p:nvSpPr>
          <p:cNvPr id="132" name="Google Shape;132;p22"/>
          <p:cNvSpPr txBox="1"/>
          <p:nvPr/>
        </p:nvSpPr>
        <p:spPr>
          <a:xfrm>
            <a:off x="5583539" y="3783113"/>
            <a:ext cx="2288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 sz="2400" u="sng">
                <a:solidFill>
                  <a:schemeClr val="hlink"/>
                </a:solidFill>
                <a:latin typeface="Century Gothic"/>
                <a:ea typeface="Century Gothic"/>
                <a:cs typeface="Century Gothic"/>
                <a:sym typeface="Century Gothic"/>
                <a:hlinkClick r:id="rId9"/>
              </a:rPr>
              <a:t>cc-fix.com</a:t>
            </a:r>
            <a:r>
              <a:rPr b="1" lang="en" sz="2400">
                <a:solidFill>
                  <a:schemeClr val="dk1"/>
                </a:solidFill>
                <a:latin typeface="Century Gothic"/>
                <a:ea typeface="Century Gothic"/>
                <a:cs typeface="Century Gothic"/>
                <a:sym typeface="Century Gothic"/>
              </a:rPr>
              <a:t> </a:t>
            </a:r>
            <a:endParaRPr b="1" i="0" sz="2400" u="none" cap="none" strike="noStrike">
              <a:solidFill>
                <a:schemeClr val="dk1"/>
              </a:solidFill>
              <a:latin typeface="Century Gothic"/>
              <a:ea typeface="Century Gothic"/>
              <a:cs typeface="Century Gothic"/>
              <a:sym typeface="Century Gothic"/>
            </a:endParaRPr>
          </a:p>
        </p:txBody>
      </p:sp>
      <p:grpSp>
        <p:nvGrpSpPr>
          <p:cNvPr id="133" name="Google Shape;133;p22"/>
          <p:cNvGrpSpPr/>
          <p:nvPr/>
        </p:nvGrpSpPr>
        <p:grpSpPr>
          <a:xfrm>
            <a:off x="1436126" y="4469577"/>
            <a:ext cx="4092350" cy="495564"/>
            <a:chOff x="1436126" y="4469577"/>
            <a:chExt cx="4092350" cy="495564"/>
          </a:xfrm>
        </p:grpSpPr>
        <p:pic>
          <p:nvPicPr>
            <p:cNvPr id="134" name="Google Shape;134;p22"/>
            <p:cNvPicPr preferRelativeResize="0"/>
            <p:nvPr/>
          </p:nvPicPr>
          <p:blipFill>
            <a:blip r:embed="rId10">
              <a:alphaModFix/>
            </a:blip>
            <a:stretch>
              <a:fillRect/>
            </a:stretch>
          </p:blipFill>
          <p:spPr>
            <a:xfrm>
              <a:off x="1436126" y="4582702"/>
              <a:ext cx="1152450" cy="269325"/>
            </a:xfrm>
            <a:prstGeom prst="rect">
              <a:avLst/>
            </a:prstGeom>
            <a:noFill/>
            <a:ln>
              <a:noFill/>
            </a:ln>
          </p:spPr>
        </p:pic>
        <p:pic>
          <p:nvPicPr>
            <p:cNvPr id="135" name="Google Shape;135;p22"/>
            <p:cNvPicPr preferRelativeResize="0"/>
            <p:nvPr/>
          </p:nvPicPr>
          <p:blipFill>
            <a:blip r:embed="rId11">
              <a:alphaModFix/>
            </a:blip>
            <a:stretch>
              <a:fillRect/>
            </a:stretch>
          </p:blipFill>
          <p:spPr>
            <a:xfrm>
              <a:off x="2906076" y="4469577"/>
              <a:ext cx="1152450" cy="495564"/>
            </a:xfrm>
            <a:prstGeom prst="rect">
              <a:avLst/>
            </a:prstGeom>
            <a:noFill/>
            <a:ln>
              <a:noFill/>
            </a:ln>
          </p:spPr>
        </p:pic>
        <p:pic>
          <p:nvPicPr>
            <p:cNvPr id="136" name="Google Shape;136;p22"/>
            <p:cNvPicPr preferRelativeResize="0"/>
            <p:nvPr/>
          </p:nvPicPr>
          <p:blipFill rotWithShape="1">
            <a:blip r:embed="rId12">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3"/>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42" name="Google Shape;142;p23"/>
          <p:cNvSpPr/>
          <p:nvPr/>
        </p:nvSpPr>
        <p:spPr>
          <a:xfrm>
            <a:off x="5451625" y="11850"/>
            <a:ext cx="3692400" cy="377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txBox="1"/>
          <p:nvPr/>
        </p:nvSpPr>
        <p:spPr>
          <a:xfrm>
            <a:off x="910500" y="85200"/>
            <a:ext cx="732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2600">
                <a:solidFill>
                  <a:srgbClr val="283995"/>
                </a:solidFill>
                <a:latin typeface="Century Gothic"/>
                <a:ea typeface="Century Gothic"/>
                <a:cs typeface="Century Gothic"/>
                <a:sym typeface="Century Gothic"/>
              </a:rPr>
              <a:t>Central California Airspace </a:t>
            </a:r>
            <a:endParaRPr b="1" sz="2600">
              <a:solidFill>
                <a:srgbClr val="283995"/>
              </a:solidFill>
              <a:latin typeface="Century Gothic"/>
              <a:ea typeface="Century Gothic"/>
              <a:cs typeface="Century Gothic"/>
              <a:sym typeface="Century Gothic"/>
            </a:endParaRPr>
          </a:p>
          <a:p>
            <a:pPr indent="0" lvl="0" marL="0" rtl="0" algn="l">
              <a:spcBef>
                <a:spcPts val="0"/>
              </a:spcBef>
              <a:spcAft>
                <a:spcPts val="0"/>
              </a:spcAft>
              <a:buNone/>
            </a:pPr>
            <a:r>
              <a:rPr b="1" lang="en" sz="2600">
                <a:solidFill>
                  <a:srgbClr val="283995"/>
                </a:solidFill>
                <a:latin typeface="Century Gothic"/>
                <a:ea typeface="Century Gothic"/>
                <a:cs typeface="Century Gothic"/>
                <a:sym typeface="Century Gothic"/>
              </a:rPr>
              <a:t>Integration Cooperative (CCAIC) Area</a:t>
            </a:r>
            <a:endParaRPr b="1" sz="2600">
              <a:solidFill>
                <a:srgbClr val="283995"/>
              </a:solidFill>
              <a:latin typeface="Century Gothic"/>
              <a:ea typeface="Century Gothic"/>
              <a:cs typeface="Century Gothic"/>
              <a:sym typeface="Century Gothic"/>
            </a:endParaRPr>
          </a:p>
        </p:txBody>
      </p:sp>
      <p:grpSp>
        <p:nvGrpSpPr>
          <p:cNvPr id="144" name="Google Shape;144;p23"/>
          <p:cNvGrpSpPr/>
          <p:nvPr/>
        </p:nvGrpSpPr>
        <p:grpSpPr>
          <a:xfrm>
            <a:off x="4088700" y="1343562"/>
            <a:ext cx="4424903" cy="2753210"/>
            <a:chOff x="1595475" y="1152000"/>
            <a:chExt cx="5953051" cy="3348589"/>
          </a:xfrm>
        </p:grpSpPr>
        <p:pic>
          <p:nvPicPr>
            <p:cNvPr id="145" name="Google Shape;145;p23"/>
            <p:cNvPicPr preferRelativeResize="0"/>
            <p:nvPr/>
          </p:nvPicPr>
          <p:blipFill rotWithShape="1">
            <a:blip r:embed="rId4">
              <a:alphaModFix/>
            </a:blip>
            <a:srcRect b="12495" l="0" r="0" t="12502"/>
            <a:stretch/>
          </p:blipFill>
          <p:spPr>
            <a:xfrm>
              <a:off x="1595475" y="1152000"/>
              <a:ext cx="5953051" cy="3348589"/>
            </a:xfrm>
            <a:prstGeom prst="rect">
              <a:avLst/>
            </a:prstGeom>
            <a:noFill/>
            <a:ln>
              <a:noFill/>
            </a:ln>
            <a:effectLst>
              <a:outerShdw blurRad="57150" rotWithShape="0" algn="bl" dir="5400000" dist="19050">
                <a:srgbClr val="000000">
                  <a:alpha val="50000"/>
                </a:srgbClr>
              </a:outerShdw>
            </a:effectLst>
          </p:spPr>
        </p:pic>
        <p:sp>
          <p:nvSpPr>
            <p:cNvPr id="146" name="Google Shape;146;p23"/>
            <p:cNvSpPr/>
            <p:nvPr/>
          </p:nvSpPr>
          <p:spPr>
            <a:xfrm rot="5400000">
              <a:off x="6631750" y="2514450"/>
              <a:ext cx="695100" cy="1146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3"/>
            <p:cNvSpPr/>
            <p:nvPr/>
          </p:nvSpPr>
          <p:spPr>
            <a:xfrm rot="5400000">
              <a:off x="5770175" y="2769000"/>
              <a:ext cx="695100" cy="1146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3"/>
            <p:cNvSpPr/>
            <p:nvPr/>
          </p:nvSpPr>
          <p:spPr>
            <a:xfrm rot="5400000">
              <a:off x="6012525" y="1658075"/>
              <a:ext cx="695100" cy="1146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3"/>
            <p:cNvSpPr/>
            <p:nvPr/>
          </p:nvSpPr>
          <p:spPr>
            <a:xfrm rot="5400000">
              <a:off x="1422100" y="2121200"/>
              <a:ext cx="695100" cy="1146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23"/>
            <p:cNvSpPr/>
            <p:nvPr/>
          </p:nvSpPr>
          <p:spPr>
            <a:xfrm>
              <a:off x="1774475" y="1183314"/>
              <a:ext cx="4603800" cy="632025"/>
            </a:xfrm>
            <a:custGeom>
              <a:rect b="b" l="l" r="r" t="t"/>
              <a:pathLst>
                <a:path extrusionOk="0" h="25281" w="184152">
                  <a:moveTo>
                    <a:pt x="184152" y="8599"/>
                  </a:moveTo>
                  <a:cubicBezTo>
                    <a:pt x="178537" y="7345"/>
                    <a:pt x="171231" y="2057"/>
                    <a:pt x="150461" y="1076"/>
                  </a:cubicBezTo>
                  <a:cubicBezTo>
                    <a:pt x="129691" y="95"/>
                    <a:pt x="84607" y="-1322"/>
                    <a:pt x="59530" y="2712"/>
                  </a:cubicBezTo>
                  <a:cubicBezTo>
                    <a:pt x="34453" y="6746"/>
                    <a:pt x="9922" y="21520"/>
                    <a:pt x="0" y="25281"/>
                  </a:cubicBezTo>
                </a:path>
              </a:pathLst>
            </a:custGeom>
            <a:noFill/>
            <a:ln cap="flat" cmpd="sng" w="28575">
              <a:solidFill>
                <a:srgbClr val="FF9900"/>
              </a:solidFill>
              <a:prstDash val="dashDot"/>
              <a:round/>
              <a:headEnd len="med" w="med" type="none"/>
              <a:tailEnd len="med" w="med" type="none"/>
            </a:ln>
          </p:spPr>
        </p:sp>
        <p:sp>
          <p:nvSpPr>
            <p:cNvPr id="151" name="Google Shape;151;p23"/>
            <p:cNvSpPr/>
            <p:nvPr/>
          </p:nvSpPr>
          <p:spPr>
            <a:xfrm>
              <a:off x="1735455" y="1485055"/>
              <a:ext cx="4397500" cy="1033550"/>
            </a:xfrm>
            <a:custGeom>
              <a:rect b="b" l="l" r="r" t="t"/>
              <a:pathLst>
                <a:path extrusionOk="0" h="41342" w="175900">
                  <a:moveTo>
                    <a:pt x="1561" y="14848"/>
                  </a:moveTo>
                  <a:cubicBezTo>
                    <a:pt x="4341" y="12504"/>
                    <a:pt x="-10814" y="-3633"/>
                    <a:pt x="18242" y="783"/>
                  </a:cubicBezTo>
                  <a:cubicBezTo>
                    <a:pt x="47299" y="5199"/>
                    <a:pt x="149624" y="34582"/>
                    <a:pt x="175900" y="41342"/>
                  </a:cubicBezTo>
                </a:path>
              </a:pathLst>
            </a:custGeom>
            <a:noFill/>
            <a:ln cap="flat" cmpd="sng" w="38100">
              <a:solidFill>
                <a:schemeClr val="accent6"/>
              </a:solidFill>
              <a:prstDash val="dash"/>
              <a:round/>
              <a:headEnd len="med" w="med" type="none"/>
              <a:tailEnd len="med" w="med" type="none"/>
            </a:ln>
          </p:spPr>
        </p:sp>
        <p:sp>
          <p:nvSpPr>
            <p:cNvPr id="152" name="Google Shape;152;p23"/>
            <p:cNvSpPr/>
            <p:nvPr/>
          </p:nvSpPr>
          <p:spPr>
            <a:xfrm>
              <a:off x="4015050" y="2886575"/>
              <a:ext cx="752400" cy="547800"/>
            </a:xfrm>
            <a:prstGeom prst="ellipse">
              <a:avLst/>
            </a:prstGeom>
            <a:solidFill>
              <a:srgbClr val="B5C2D4">
                <a:alpha val="704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3"/>
            <p:cNvSpPr/>
            <p:nvPr/>
          </p:nvSpPr>
          <p:spPr>
            <a:xfrm>
              <a:off x="6342600" y="2919300"/>
              <a:ext cx="752400" cy="547800"/>
            </a:xfrm>
            <a:prstGeom prst="ellipse">
              <a:avLst/>
            </a:prstGeom>
            <a:solidFill>
              <a:srgbClr val="439654">
                <a:alpha val="360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23"/>
            <p:cNvSpPr/>
            <p:nvPr/>
          </p:nvSpPr>
          <p:spPr>
            <a:xfrm>
              <a:off x="5770505" y="1390125"/>
              <a:ext cx="607775" cy="1128475"/>
            </a:xfrm>
            <a:custGeom>
              <a:rect b="b" l="l" r="r" t="t"/>
              <a:pathLst>
                <a:path extrusionOk="0" h="45139" w="24311">
                  <a:moveTo>
                    <a:pt x="24311" y="327"/>
                  </a:moveTo>
                  <a:cubicBezTo>
                    <a:pt x="21149" y="763"/>
                    <a:pt x="9319" y="-1853"/>
                    <a:pt x="5339" y="2944"/>
                  </a:cubicBezTo>
                  <a:cubicBezTo>
                    <a:pt x="1359" y="7741"/>
                    <a:pt x="-875" y="22079"/>
                    <a:pt x="433" y="29111"/>
                  </a:cubicBezTo>
                  <a:cubicBezTo>
                    <a:pt x="1742" y="36144"/>
                    <a:pt x="11064" y="42468"/>
                    <a:pt x="13190" y="45139"/>
                  </a:cubicBezTo>
                </a:path>
              </a:pathLst>
            </a:custGeom>
            <a:noFill/>
            <a:ln cap="flat" cmpd="sng" w="28575">
              <a:solidFill>
                <a:srgbClr val="F4AE2A"/>
              </a:solidFill>
              <a:prstDash val="dashDot"/>
              <a:round/>
              <a:headEnd len="med" w="med" type="none"/>
              <a:tailEnd len="med" w="med" type="none"/>
            </a:ln>
          </p:spPr>
        </p:sp>
        <p:sp>
          <p:nvSpPr>
            <p:cNvPr id="155" name="Google Shape;155;p23"/>
            <p:cNvSpPr/>
            <p:nvPr/>
          </p:nvSpPr>
          <p:spPr>
            <a:xfrm>
              <a:off x="6124775" y="2172183"/>
              <a:ext cx="866775" cy="330075"/>
            </a:xfrm>
            <a:custGeom>
              <a:rect b="b" l="l" r="r" t="t"/>
              <a:pathLst>
                <a:path extrusionOk="0" h="13203" w="34671">
                  <a:moveTo>
                    <a:pt x="0" y="13203"/>
                  </a:moveTo>
                  <a:cubicBezTo>
                    <a:pt x="1199" y="11077"/>
                    <a:pt x="1418" y="2136"/>
                    <a:pt x="7196" y="446"/>
                  </a:cubicBezTo>
                  <a:cubicBezTo>
                    <a:pt x="12975" y="-1244"/>
                    <a:pt x="30092" y="2627"/>
                    <a:pt x="34671" y="3063"/>
                  </a:cubicBezTo>
                </a:path>
              </a:pathLst>
            </a:custGeom>
            <a:noFill/>
            <a:ln cap="flat" cmpd="sng" w="38100">
              <a:solidFill>
                <a:srgbClr val="FFFF00"/>
              </a:solidFill>
              <a:prstDash val="dash"/>
              <a:round/>
              <a:headEnd len="med" w="med" type="none"/>
              <a:tailEnd len="med" w="med" type="none"/>
            </a:ln>
          </p:spPr>
        </p:sp>
        <p:sp>
          <p:nvSpPr>
            <p:cNvPr id="156" name="Google Shape;156;p23"/>
            <p:cNvSpPr/>
            <p:nvPr/>
          </p:nvSpPr>
          <p:spPr>
            <a:xfrm>
              <a:off x="3096225" y="2552400"/>
              <a:ext cx="752400" cy="547800"/>
            </a:xfrm>
            <a:prstGeom prst="ellipse">
              <a:avLst/>
            </a:prstGeom>
            <a:solidFill>
              <a:srgbClr val="E06666">
                <a:alpha val="341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23"/>
            <p:cNvSpPr/>
            <p:nvPr/>
          </p:nvSpPr>
          <p:spPr>
            <a:xfrm>
              <a:off x="6740325" y="1441475"/>
              <a:ext cx="752400" cy="547800"/>
            </a:xfrm>
            <a:prstGeom prst="ellipse">
              <a:avLst/>
            </a:prstGeom>
            <a:solidFill>
              <a:srgbClr val="E06666">
                <a:alpha val="341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3"/>
            <p:cNvSpPr/>
            <p:nvPr/>
          </p:nvSpPr>
          <p:spPr>
            <a:xfrm>
              <a:off x="6370100" y="1398300"/>
              <a:ext cx="647375" cy="850450"/>
            </a:xfrm>
            <a:custGeom>
              <a:rect b="b" l="l" r="r" t="t"/>
              <a:pathLst>
                <a:path extrusionOk="0" h="34018" w="25895">
                  <a:moveTo>
                    <a:pt x="0" y="0"/>
                  </a:moveTo>
                  <a:cubicBezTo>
                    <a:pt x="2835" y="545"/>
                    <a:pt x="12756" y="109"/>
                    <a:pt x="17008" y="3271"/>
                  </a:cubicBezTo>
                  <a:cubicBezTo>
                    <a:pt x="21260" y="6433"/>
                    <a:pt x="24314" y="13848"/>
                    <a:pt x="25513" y="18972"/>
                  </a:cubicBezTo>
                  <a:cubicBezTo>
                    <a:pt x="26712" y="24097"/>
                    <a:pt x="24422" y="31510"/>
                    <a:pt x="24204" y="34018"/>
                  </a:cubicBezTo>
                </a:path>
              </a:pathLst>
            </a:custGeom>
            <a:noFill/>
            <a:ln cap="flat" cmpd="sng" w="28575">
              <a:solidFill>
                <a:schemeClr val="accent4"/>
              </a:solidFill>
              <a:prstDash val="dashDot"/>
              <a:round/>
              <a:headEnd len="med" w="med" type="none"/>
              <a:tailEnd len="med" w="med" type="none"/>
            </a:ln>
          </p:spPr>
        </p:sp>
      </p:grpSp>
      <p:sp>
        <p:nvSpPr>
          <p:cNvPr id="159" name="Google Shape;159;p23"/>
          <p:cNvSpPr txBox="1"/>
          <p:nvPr/>
        </p:nvSpPr>
        <p:spPr>
          <a:xfrm>
            <a:off x="768650" y="1256463"/>
            <a:ext cx="3164700" cy="29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Century Gothic"/>
                <a:ea typeface="Century Gothic"/>
                <a:cs typeface="Century Gothic"/>
                <a:sym typeface="Century Gothic"/>
              </a:rPr>
              <a:t>Scoping Feasibility Study</a:t>
            </a:r>
            <a:endParaRPr b="1" sz="1800">
              <a:solidFill>
                <a:schemeClr val="dk1"/>
              </a:solidFill>
              <a:latin typeface="Century Gothic"/>
              <a:ea typeface="Century Gothic"/>
              <a:cs typeface="Century Gothic"/>
              <a:sym typeface="Century Gothic"/>
            </a:endParaRPr>
          </a:p>
          <a:p>
            <a:pPr indent="-330200" lvl="0" marL="457200" rtl="0" algn="l">
              <a:spcBef>
                <a:spcPts val="1000"/>
              </a:spcBef>
              <a:spcAft>
                <a:spcPts val="0"/>
              </a:spcAft>
              <a:buClr>
                <a:schemeClr val="dk1"/>
              </a:buClr>
              <a:buSzPts val="1600"/>
              <a:buFont typeface="Century Gothic"/>
              <a:buChar char="●"/>
            </a:pPr>
            <a:r>
              <a:rPr b="1" lang="en" sz="1600">
                <a:solidFill>
                  <a:schemeClr val="dk1"/>
                </a:solidFill>
                <a:highlight>
                  <a:schemeClr val="accent6"/>
                </a:highlight>
                <a:latin typeface="Century Gothic"/>
                <a:ea typeface="Century Gothic"/>
                <a:cs typeface="Century Gothic"/>
                <a:sym typeface="Century Gothic"/>
              </a:rPr>
              <a:t>Phase 1: </a:t>
            </a:r>
            <a:r>
              <a:rPr lang="en" sz="1600">
                <a:solidFill>
                  <a:schemeClr val="dk1"/>
                </a:solidFill>
                <a:highlight>
                  <a:schemeClr val="accent6"/>
                </a:highlight>
                <a:latin typeface="Century Gothic"/>
                <a:ea typeface="Century Gothic"/>
                <a:cs typeface="Century Gothic"/>
                <a:sym typeface="Century Gothic"/>
              </a:rPr>
              <a:t>Test Sites and Innovation Hubs Comparative Analysis</a:t>
            </a:r>
            <a:endParaRPr sz="1600">
              <a:solidFill>
                <a:schemeClr val="dk1"/>
              </a:solidFill>
              <a:highlight>
                <a:schemeClr val="accent6"/>
              </a:highlight>
              <a:latin typeface="Century Gothic"/>
              <a:ea typeface="Century Gothic"/>
              <a:cs typeface="Century Gothic"/>
              <a:sym typeface="Century Gothic"/>
            </a:endParaRPr>
          </a:p>
          <a:p>
            <a:pPr indent="-330200" lvl="0" marL="457200" rtl="0" algn="l">
              <a:spcBef>
                <a:spcPts val="0"/>
              </a:spcBef>
              <a:spcAft>
                <a:spcPts val="0"/>
              </a:spcAft>
              <a:buClr>
                <a:schemeClr val="dk1"/>
              </a:buClr>
              <a:buSzPts val="1600"/>
              <a:buFont typeface="Century Gothic"/>
              <a:buChar char="●"/>
            </a:pPr>
            <a:r>
              <a:rPr b="1" lang="en" sz="1600">
                <a:solidFill>
                  <a:schemeClr val="dk1"/>
                </a:solidFill>
                <a:latin typeface="Century Gothic"/>
                <a:ea typeface="Century Gothic"/>
                <a:cs typeface="Century Gothic"/>
                <a:sym typeface="Century Gothic"/>
              </a:rPr>
              <a:t>Phase 2: </a:t>
            </a:r>
            <a:r>
              <a:rPr lang="en" sz="1600">
                <a:solidFill>
                  <a:schemeClr val="dk1"/>
                </a:solidFill>
                <a:latin typeface="Century Gothic"/>
                <a:ea typeface="Century Gothic"/>
                <a:cs typeface="Century Gothic"/>
                <a:sym typeface="Century Gothic"/>
              </a:rPr>
              <a:t>Funding and Revenue Model Analysis</a:t>
            </a:r>
            <a:endParaRPr sz="1600">
              <a:solidFill>
                <a:schemeClr val="dk1"/>
              </a:solidFill>
              <a:latin typeface="Century Gothic"/>
              <a:ea typeface="Century Gothic"/>
              <a:cs typeface="Century Gothic"/>
              <a:sym typeface="Century Gothic"/>
            </a:endParaRPr>
          </a:p>
          <a:p>
            <a:pPr indent="-330200" lvl="0" marL="457200" rtl="0" algn="l">
              <a:spcBef>
                <a:spcPts val="0"/>
              </a:spcBef>
              <a:spcAft>
                <a:spcPts val="0"/>
              </a:spcAft>
              <a:buClr>
                <a:schemeClr val="dk1"/>
              </a:buClr>
              <a:buSzPts val="1600"/>
              <a:buFont typeface="Century Gothic"/>
              <a:buChar char="●"/>
            </a:pPr>
            <a:r>
              <a:rPr b="1" lang="en" sz="1600">
                <a:solidFill>
                  <a:schemeClr val="dk1"/>
                </a:solidFill>
                <a:latin typeface="Century Gothic"/>
                <a:ea typeface="Century Gothic"/>
                <a:cs typeface="Century Gothic"/>
                <a:sym typeface="Century Gothic"/>
              </a:rPr>
              <a:t>Phase 3: </a:t>
            </a:r>
            <a:r>
              <a:rPr lang="en" sz="1600">
                <a:solidFill>
                  <a:schemeClr val="dk1"/>
                </a:solidFill>
                <a:latin typeface="Century Gothic"/>
                <a:ea typeface="Century Gothic"/>
                <a:cs typeface="Century Gothic"/>
                <a:sym typeface="Century Gothic"/>
              </a:rPr>
              <a:t>Community Engagement &amp; Evaluation</a:t>
            </a:r>
            <a:endParaRPr sz="1600">
              <a:solidFill>
                <a:schemeClr val="dk1"/>
              </a:solidFill>
              <a:latin typeface="Century Gothic"/>
              <a:ea typeface="Century Gothic"/>
              <a:cs typeface="Century Gothic"/>
              <a:sym typeface="Century Gothic"/>
            </a:endParaRPr>
          </a:p>
          <a:p>
            <a:pPr indent="-330200" lvl="0" marL="457200" rtl="0" algn="l">
              <a:spcBef>
                <a:spcPts val="0"/>
              </a:spcBef>
              <a:spcAft>
                <a:spcPts val="0"/>
              </a:spcAft>
              <a:buClr>
                <a:schemeClr val="dk1"/>
              </a:buClr>
              <a:buSzPts val="1600"/>
              <a:buFont typeface="Century Gothic"/>
              <a:buChar char="●"/>
            </a:pPr>
            <a:r>
              <a:rPr b="1" lang="en" sz="1600">
                <a:solidFill>
                  <a:schemeClr val="dk1"/>
                </a:solidFill>
                <a:latin typeface="Century Gothic"/>
                <a:ea typeface="Century Gothic"/>
                <a:cs typeface="Century Gothic"/>
                <a:sym typeface="Century Gothic"/>
              </a:rPr>
              <a:t>Phase 4: </a:t>
            </a:r>
            <a:r>
              <a:rPr lang="en" sz="1600">
                <a:solidFill>
                  <a:schemeClr val="dk1"/>
                </a:solidFill>
                <a:latin typeface="Century Gothic"/>
                <a:ea typeface="Century Gothic"/>
                <a:cs typeface="Century Gothic"/>
                <a:sym typeface="Century Gothic"/>
              </a:rPr>
              <a:t>Refinement and</a:t>
            </a:r>
            <a:r>
              <a:rPr b="1" lang="en" sz="1600">
                <a:solidFill>
                  <a:schemeClr val="dk1"/>
                </a:solidFill>
                <a:latin typeface="Century Gothic"/>
                <a:ea typeface="Century Gothic"/>
                <a:cs typeface="Century Gothic"/>
                <a:sym typeface="Century Gothic"/>
              </a:rPr>
              <a:t> </a:t>
            </a:r>
            <a:r>
              <a:rPr lang="en" sz="1600">
                <a:solidFill>
                  <a:schemeClr val="dk1"/>
                </a:solidFill>
                <a:latin typeface="Century Gothic"/>
                <a:ea typeface="Century Gothic"/>
                <a:cs typeface="Century Gothic"/>
                <a:sym typeface="Century Gothic"/>
              </a:rPr>
              <a:t>Implementation Plan</a:t>
            </a:r>
            <a:endParaRPr sz="1600"/>
          </a:p>
        </p:txBody>
      </p:sp>
      <p:grpSp>
        <p:nvGrpSpPr>
          <p:cNvPr id="160" name="Google Shape;160;p23"/>
          <p:cNvGrpSpPr/>
          <p:nvPr/>
        </p:nvGrpSpPr>
        <p:grpSpPr>
          <a:xfrm>
            <a:off x="1436126" y="4469577"/>
            <a:ext cx="4092350" cy="495564"/>
            <a:chOff x="1436126" y="4469577"/>
            <a:chExt cx="4092350" cy="495564"/>
          </a:xfrm>
        </p:grpSpPr>
        <p:pic>
          <p:nvPicPr>
            <p:cNvPr id="161" name="Google Shape;161;p23"/>
            <p:cNvPicPr preferRelativeResize="0"/>
            <p:nvPr/>
          </p:nvPicPr>
          <p:blipFill>
            <a:blip r:embed="rId5">
              <a:alphaModFix/>
            </a:blip>
            <a:stretch>
              <a:fillRect/>
            </a:stretch>
          </p:blipFill>
          <p:spPr>
            <a:xfrm>
              <a:off x="1436126" y="4582702"/>
              <a:ext cx="1152450" cy="269325"/>
            </a:xfrm>
            <a:prstGeom prst="rect">
              <a:avLst/>
            </a:prstGeom>
            <a:noFill/>
            <a:ln>
              <a:noFill/>
            </a:ln>
          </p:spPr>
        </p:pic>
        <p:pic>
          <p:nvPicPr>
            <p:cNvPr id="162" name="Google Shape;162;p23"/>
            <p:cNvPicPr preferRelativeResize="0"/>
            <p:nvPr/>
          </p:nvPicPr>
          <p:blipFill>
            <a:blip r:embed="rId6">
              <a:alphaModFix/>
            </a:blip>
            <a:stretch>
              <a:fillRect/>
            </a:stretch>
          </p:blipFill>
          <p:spPr>
            <a:xfrm>
              <a:off x="2906076" y="4469577"/>
              <a:ext cx="1152450" cy="495564"/>
            </a:xfrm>
            <a:prstGeom prst="rect">
              <a:avLst/>
            </a:prstGeom>
            <a:noFill/>
            <a:ln>
              <a:noFill/>
            </a:ln>
          </p:spPr>
        </p:pic>
        <p:pic>
          <p:nvPicPr>
            <p:cNvPr id="163" name="Google Shape;163;p23"/>
            <p:cNvPicPr preferRelativeResize="0"/>
            <p:nvPr/>
          </p:nvPicPr>
          <p:blipFill rotWithShape="1">
            <a:blip r:embed="rId7">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4"/>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69" name="Google Shape;169;p24"/>
          <p:cNvSpPr/>
          <p:nvPr/>
        </p:nvSpPr>
        <p:spPr>
          <a:xfrm>
            <a:off x="5451625" y="11850"/>
            <a:ext cx="3692400" cy="377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24"/>
          <p:cNvPicPr preferRelativeResize="0"/>
          <p:nvPr/>
        </p:nvPicPr>
        <p:blipFill>
          <a:blip r:embed="rId4">
            <a:alphaModFix/>
          </a:blip>
          <a:stretch>
            <a:fillRect/>
          </a:stretch>
        </p:blipFill>
        <p:spPr>
          <a:xfrm>
            <a:off x="7369832" y="267934"/>
            <a:ext cx="1540373" cy="359961"/>
          </a:xfrm>
          <a:prstGeom prst="rect">
            <a:avLst/>
          </a:prstGeom>
          <a:noFill/>
          <a:ln>
            <a:noFill/>
          </a:ln>
        </p:spPr>
      </p:pic>
      <p:sp>
        <p:nvSpPr>
          <p:cNvPr id="171" name="Google Shape;171;p24"/>
          <p:cNvSpPr txBox="1"/>
          <p:nvPr/>
        </p:nvSpPr>
        <p:spPr>
          <a:xfrm>
            <a:off x="910500" y="85200"/>
            <a:ext cx="732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2600">
                <a:solidFill>
                  <a:srgbClr val="283995"/>
                </a:solidFill>
                <a:latin typeface="Century Gothic"/>
                <a:ea typeface="Century Gothic"/>
                <a:cs typeface="Century Gothic"/>
                <a:sym typeface="Century Gothic"/>
              </a:rPr>
              <a:t>CCAIC Feasibility Analysis</a:t>
            </a:r>
            <a:endParaRPr b="1" sz="2600">
              <a:solidFill>
                <a:srgbClr val="283995"/>
              </a:solidFill>
              <a:latin typeface="Century Gothic"/>
              <a:ea typeface="Century Gothic"/>
              <a:cs typeface="Century Gothic"/>
              <a:sym typeface="Century Gothic"/>
            </a:endParaRPr>
          </a:p>
        </p:txBody>
      </p:sp>
      <p:grpSp>
        <p:nvGrpSpPr>
          <p:cNvPr id="172" name="Google Shape;172;p24"/>
          <p:cNvGrpSpPr/>
          <p:nvPr/>
        </p:nvGrpSpPr>
        <p:grpSpPr>
          <a:xfrm>
            <a:off x="689225" y="2865525"/>
            <a:ext cx="3231400" cy="1601400"/>
            <a:chOff x="722275" y="2865525"/>
            <a:chExt cx="3231400" cy="1601400"/>
          </a:xfrm>
        </p:grpSpPr>
        <p:sp>
          <p:nvSpPr>
            <p:cNvPr id="173" name="Google Shape;173;p24"/>
            <p:cNvSpPr/>
            <p:nvPr/>
          </p:nvSpPr>
          <p:spPr>
            <a:xfrm>
              <a:off x="722275" y="2865525"/>
              <a:ext cx="1687800" cy="1601400"/>
            </a:xfrm>
            <a:prstGeom prst="cube">
              <a:avLst>
                <a:gd fmla="val 15623" name="adj"/>
              </a:avLst>
            </a:prstGeom>
            <a:solidFill>
              <a:srgbClr val="F4AE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Regional/State Sites</a:t>
              </a:r>
              <a:endParaRPr b="1" sz="1000">
                <a:solidFill>
                  <a:schemeClr val="lt1"/>
                </a:solidFill>
              </a:endParaRPr>
            </a:p>
            <a:p>
              <a:pPr indent="-149225" lvl="0" marL="228600" rtl="0" algn="l">
                <a:spcBef>
                  <a:spcPts val="0"/>
                </a:spcBef>
                <a:spcAft>
                  <a:spcPts val="0"/>
                </a:spcAft>
                <a:buClr>
                  <a:schemeClr val="lt1"/>
                </a:buClr>
                <a:buSzPts val="1000"/>
                <a:buChar char="●"/>
              </a:pPr>
              <a:r>
                <a:rPr lang="en" sz="1000">
                  <a:solidFill>
                    <a:schemeClr val="lt1"/>
                  </a:solidFill>
                </a:rPr>
                <a:t>Tulsa Regional Advanced Mobility (TRAM) Corridor</a:t>
              </a:r>
              <a:endParaRPr sz="1000">
                <a:solidFill>
                  <a:schemeClr val="lt1"/>
                </a:solidFill>
              </a:endParaRPr>
            </a:p>
            <a:p>
              <a:pPr indent="-149225" lvl="0" marL="228600" rtl="0" algn="l">
                <a:spcBef>
                  <a:spcPts val="0"/>
                </a:spcBef>
                <a:spcAft>
                  <a:spcPts val="0"/>
                </a:spcAft>
                <a:buClr>
                  <a:schemeClr val="lt1"/>
                </a:buClr>
                <a:buSzPts val="1000"/>
                <a:buChar char="●"/>
              </a:pPr>
              <a:r>
                <a:rPr lang="en" sz="1000">
                  <a:solidFill>
                    <a:schemeClr val="lt1"/>
                  </a:solidFill>
                </a:rPr>
                <a:t>FlyOhio</a:t>
              </a:r>
              <a:endParaRPr sz="1000">
                <a:solidFill>
                  <a:schemeClr val="lt1"/>
                </a:solidFill>
              </a:endParaRPr>
            </a:p>
            <a:p>
              <a:pPr indent="0" lvl="0" marL="457200" rtl="0" algn="l">
                <a:spcBef>
                  <a:spcPts val="0"/>
                </a:spcBef>
                <a:spcAft>
                  <a:spcPts val="0"/>
                </a:spcAft>
                <a:buNone/>
              </a:pPr>
              <a:r>
                <a:t/>
              </a:r>
              <a:endParaRPr sz="200"/>
            </a:p>
          </p:txBody>
        </p:sp>
        <p:sp>
          <p:nvSpPr>
            <p:cNvPr id="174" name="Google Shape;174;p24"/>
            <p:cNvSpPr/>
            <p:nvPr/>
          </p:nvSpPr>
          <p:spPr>
            <a:xfrm>
              <a:off x="2265875" y="2865525"/>
              <a:ext cx="1687800" cy="1601400"/>
            </a:xfrm>
            <a:prstGeom prst="cube">
              <a:avLst>
                <a:gd fmla="val 15623" name="adj"/>
              </a:avLst>
            </a:prstGeom>
            <a:solidFill>
              <a:srgbClr val="3C7B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Private Sites</a:t>
              </a:r>
              <a:endParaRPr b="1" sz="1000">
                <a:solidFill>
                  <a:schemeClr val="lt1"/>
                </a:solidFill>
              </a:endParaRPr>
            </a:p>
            <a:p>
              <a:pPr indent="-149225" lvl="0" marL="228600" rtl="0" algn="l">
                <a:spcBef>
                  <a:spcPts val="0"/>
                </a:spcBef>
                <a:spcAft>
                  <a:spcPts val="0"/>
                </a:spcAft>
                <a:buClr>
                  <a:schemeClr val="lt1"/>
                </a:buClr>
                <a:buSzPts val="1000"/>
                <a:buChar char="●"/>
              </a:pPr>
              <a:r>
                <a:rPr lang="en" sz="1000">
                  <a:solidFill>
                    <a:schemeClr val="lt1"/>
                  </a:solidFill>
                </a:rPr>
                <a:t>Tillamook Test Range, OR</a:t>
              </a:r>
              <a:endParaRPr sz="1000">
                <a:solidFill>
                  <a:schemeClr val="lt1"/>
                </a:solidFill>
              </a:endParaRPr>
            </a:p>
            <a:p>
              <a:pPr indent="-149225" lvl="0" marL="228600" rtl="0" algn="l">
                <a:spcBef>
                  <a:spcPts val="0"/>
                </a:spcBef>
                <a:spcAft>
                  <a:spcPts val="0"/>
                </a:spcAft>
                <a:buClr>
                  <a:schemeClr val="lt1"/>
                </a:buClr>
                <a:buSzPts val="1000"/>
                <a:buChar char="●"/>
              </a:pPr>
              <a:r>
                <a:rPr lang="en" sz="1000">
                  <a:solidFill>
                    <a:schemeClr val="lt1"/>
                  </a:solidFill>
                </a:rPr>
                <a:t>Pendleton Test Range, OR</a:t>
              </a:r>
              <a:endParaRPr sz="1000">
                <a:solidFill>
                  <a:schemeClr val="lt1"/>
                </a:solidFill>
              </a:endParaRPr>
            </a:p>
            <a:p>
              <a:pPr indent="0" lvl="0" marL="457200" rtl="0" algn="l">
                <a:spcBef>
                  <a:spcPts val="0"/>
                </a:spcBef>
                <a:spcAft>
                  <a:spcPts val="0"/>
                </a:spcAft>
                <a:buNone/>
              </a:pPr>
              <a:r>
                <a:t/>
              </a:r>
              <a:endParaRPr sz="200"/>
            </a:p>
          </p:txBody>
        </p:sp>
      </p:grpSp>
      <p:sp>
        <p:nvSpPr>
          <p:cNvPr id="175" name="Google Shape;175;p24"/>
          <p:cNvSpPr/>
          <p:nvPr/>
        </p:nvSpPr>
        <p:spPr>
          <a:xfrm>
            <a:off x="689225" y="1062525"/>
            <a:ext cx="2263800" cy="1923900"/>
          </a:xfrm>
          <a:prstGeom prst="cube">
            <a:avLst>
              <a:gd fmla="val 15623" name="adj"/>
            </a:avLst>
          </a:prstGeom>
          <a:solidFill>
            <a:srgbClr val="99CA3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FAA UAS Test Site Program</a:t>
            </a:r>
            <a:endParaRPr b="1" sz="1000">
              <a:solidFill>
                <a:schemeClr val="lt1"/>
              </a:solidFill>
            </a:endParaRPr>
          </a:p>
          <a:p>
            <a:pPr indent="-136525" lvl="0" marL="228600" rtl="0" algn="l">
              <a:spcBef>
                <a:spcPts val="0"/>
              </a:spcBef>
              <a:spcAft>
                <a:spcPts val="0"/>
              </a:spcAft>
              <a:buClr>
                <a:schemeClr val="lt1"/>
              </a:buClr>
              <a:buSzPts val="800"/>
              <a:buChar char="●"/>
            </a:pPr>
            <a:r>
              <a:rPr lang="en" sz="800">
                <a:solidFill>
                  <a:schemeClr val="lt1"/>
                </a:solidFill>
              </a:rPr>
              <a:t>Griffiss International Airport, NY</a:t>
            </a:r>
            <a:endParaRPr sz="800">
              <a:solidFill>
                <a:schemeClr val="lt1"/>
              </a:solidFill>
            </a:endParaRPr>
          </a:p>
          <a:p>
            <a:pPr indent="-136525" lvl="0" marL="228600" rtl="0" algn="l">
              <a:spcBef>
                <a:spcPts val="0"/>
              </a:spcBef>
              <a:spcAft>
                <a:spcPts val="0"/>
              </a:spcAft>
              <a:buClr>
                <a:schemeClr val="lt1"/>
              </a:buClr>
              <a:buSzPts val="800"/>
              <a:buChar char="●"/>
            </a:pPr>
            <a:r>
              <a:rPr lang="en" sz="800">
                <a:solidFill>
                  <a:schemeClr val="lt1"/>
                </a:solidFill>
              </a:rPr>
              <a:t>New Mexico State University</a:t>
            </a:r>
            <a:endParaRPr sz="800">
              <a:solidFill>
                <a:schemeClr val="lt1"/>
              </a:solidFill>
            </a:endParaRPr>
          </a:p>
          <a:p>
            <a:pPr indent="-136525" lvl="0" marL="228600" rtl="0" algn="l">
              <a:spcBef>
                <a:spcPts val="0"/>
              </a:spcBef>
              <a:spcAft>
                <a:spcPts val="0"/>
              </a:spcAft>
              <a:buClr>
                <a:schemeClr val="lt1"/>
              </a:buClr>
              <a:buSzPts val="800"/>
              <a:buChar char="●"/>
            </a:pPr>
            <a:r>
              <a:rPr lang="en" sz="800">
                <a:solidFill>
                  <a:schemeClr val="lt1"/>
                </a:solidFill>
              </a:rPr>
              <a:t>ND Department of Commerce</a:t>
            </a:r>
            <a:endParaRPr sz="800">
              <a:solidFill>
                <a:schemeClr val="lt1"/>
              </a:solidFill>
            </a:endParaRPr>
          </a:p>
          <a:p>
            <a:pPr indent="-136525" lvl="0" marL="228600" rtl="0" algn="l">
              <a:spcBef>
                <a:spcPts val="0"/>
              </a:spcBef>
              <a:spcAft>
                <a:spcPts val="0"/>
              </a:spcAft>
              <a:buClr>
                <a:schemeClr val="lt1"/>
              </a:buClr>
              <a:buSzPts val="800"/>
              <a:buChar char="●"/>
            </a:pPr>
            <a:r>
              <a:rPr lang="en" sz="800">
                <a:solidFill>
                  <a:schemeClr val="lt1"/>
                </a:solidFill>
              </a:rPr>
              <a:t>State of Nevada</a:t>
            </a:r>
            <a:endParaRPr sz="800">
              <a:solidFill>
                <a:schemeClr val="lt1"/>
              </a:solidFill>
            </a:endParaRPr>
          </a:p>
          <a:p>
            <a:pPr indent="-136525" lvl="0" marL="228600" rtl="0" algn="l">
              <a:spcBef>
                <a:spcPts val="0"/>
              </a:spcBef>
              <a:spcAft>
                <a:spcPts val="0"/>
              </a:spcAft>
              <a:buClr>
                <a:schemeClr val="lt1"/>
              </a:buClr>
              <a:buSzPts val="800"/>
              <a:buChar char="●"/>
            </a:pPr>
            <a:r>
              <a:rPr lang="en" sz="800">
                <a:solidFill>
                  <a:schemeClr val="lt1"/>
                </a:solidFill>
              </a:rPr>
              <a:t>TX A&amp;M University Corpus Christi</a:t>
            </a:r>
            <a:endParaRPr sz="800">
              <a:solidFill>
                <a:schemeClr val="lt1"/>
              </a:solidFill>
            </a:endParaRPr>
          </a:p>
          <a:p>
            <a:pPr indent="-136525" lvl="0" marL="228600" rtl="0" algn="l">
              <a:spcBef>
                <a:spcPts val="0"/>
              </a:spcBef>
              <a:spcAft>
                <a:spcPts val="0"/>
              </a:spcAft>
              <a:buClr>
                <a:schemeClr val="lt1"/>
              </a:buClr>
              <a:buSzPts val="800"/>
              <a:buChar char="●"/>
            </a:pPr>
            <a:r>
              <a:rPr lang="en" sz="800">
                <a:solidFill>
                  <a:schemeClr val="lt1"/>
                </a:solidFill>
              </a:rPr>
              <a:t>University of Alaska Fairbanks</a:t>
            </a:r>
            <a:endParaRPr sz="800">
              <a:solidFill>
                <a:schemeClr val="lt1"/>
              </a:solidFill>
            </a:endParaRPr>
          </a:p>
          <a:p>
            <a:pPr indent="-136525" lvl="0" marL="228600" rtl="0" algn="l">
              <a:spcBef>
                <a:spcPts val="0"/>
              </a:spcBef>
              <a:spcAft>
                <a:spcPts val="0"/>
              </a:spcAft>
              <a:buClr>
                <a:schemeClr val="lt1"/>
              </a:buClr>
              <a:buSzPts val="800"/>
              <a:buChar char="●"/>
            </a:pPr>
            <a:r>
              <a:rPr lang="en" sz="800">
                <a:solidFill>
                  <a:schemeClr val="lt1"/>
                </a:solidFill>
              </a:rPr>
              <a:t>Virginia Polytechnic Institute &amp; State University</a:t>
            </a:r>
            <a:endParaRPr sz="400">
              <a:solidFill>
                <a:schemeClr val="lt1"/>
              </a:solidFill>
            </a:endParaRPr>
          </a:p>
        </p:txBody>
      </p:sp>
      <p:sp>
        <p:nvSpPr>
          <p:cNvPr id="176" name="Google Shape;176;p24"/>
          <p:cNvSpPr/>
          <p:nvPr/>
        </p:nvSpPr>
        <p:spPr>
          <a:xfrm>
            <a:off x="3097463" y="1658325"/>
            <a:ext cx="1326600" cy="1207200"/>
          </a:xfrm>
          <a:prstGeom prst="rightArrow">
            <a:avLst>
              <a:gd fmla="val 50000" name="adj1"/>
              <a:gd fmla="val 33844" name="adj2"/>
            </a:avLst>
          </a:prstGeom>
          <a:solidFill>
            <a:srgbClr val="B5C2D4">
              <a:alpha val="704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Inputs</a:t>
            </a:r>
            <a:endParaRPr b="1" sz="1000"/>
          </a:p>
          <a:p>
            <a:pPr indent="-96696" lvl="0" marL="80821" marR="63291" rtl="0" algn="l">
              <a:spcBef>
                <a:spcPts val="0"/>
              </a:spcBef>
              <a:spcAft>
                <a:spcPts val="0"/>
              </a:spcAft>
              <a:buSzPts val="700"/>
              <a:buChar char="●"/>
            </a:pPr>
            <a:r>
              <a:rPr b="1" lang="en" sz="700"/>
              <a:t>Public Information</a:t>
            </a:r>
            <a:endParaRPr b="1" sz="700"/>
          </a:p>
          <a:p>
            <a:pPr indent="-96696" lvl="0" marL="80821" marR="0" rtl="0" algn="l">
              <a:spcBef>
                <a:spcPts val="0"/>
              </a:spcBef>
              <a:spcAft>
                <a:spcPts val="0"/>
              </a:spcAft>
              <a:buSzPts val="700"/>
              <a:buChar char="●"/>
            </a:pPr>
            <a:r>
              <a:rPr b="1" lang="en" sz="700"/>
              <a:t>Selective Literature</a:t>
            </a:r>
            <a:endParaRPr b="1" sz="700"/>
          </a:p>
          <a:p>
            <a:pPr indent="-96696" lvl="0" marL="80821" marR="63291" rtl="0" algn="l">
              <a:spcBef>
                <a:spcPts val="0"/>
              </a:spcBef>
              <a:spcAft>
                <a:spcPts val="0"/>
              </a:spcAft>
              <a:buSzPts val="700"/>
              <a:buChar char="●"/>
            </a:pPr>
            <a:r>
              <a:rPr b="1" lang="en" sz="700"/>
              <a:t>Interviews</a:t>
            </a:r>
            <a:endParaRPr b="1" sz="700"/>
          </a:p>
        </p:txBody>
      </p:sp>
      <p:sp>
        <p:nvSpPr>
          <p:cNvPr id="177" name="Google Shape;177;p24"/>
          <p:cNvSpPr/>
          <p:nvPr/>
        </p:nvSpPr>
        <p:spPr>
          <a:xfrm>
            <a:off x="4484450" y="1282275"/>
            <a:ext cx="1202700" cy="1959300"/>
          </a:xfrm>
          <a:prstGeom prst="can">
            <a:avLst>
              <a:gd fmla="val 25000" name="adj"/>
            </a:avLst>
          </a:prstGeom>
          <a:solidFill>
            <a:schemeClr val="dk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300">
              <a:solidFill>
                <a:schemeClr val="lt1"/>
              </a:solidFill>
            </a:endParaRPr>
          </a:p>
          <a:p>
            <a:pPr indent="0" lvl="0" marL="0" rtl="0" algn="ctr">
              <a:spcBef>
                <a:spcPts val="0"/>
              </a:spcBef>
              <a:spcAft>
                <a:spcPts val="0"/>
              </a:spcAft>
              <a:buNone/>
            </a:pPr>
            <a:r>
              <a:t/>
            </a:r>
            <a:endParaRPr b="1" sz="1300">
              <a:solidFill>
                <a:schemeClr val="lt1"/>
              </a:solidFill>
            </a:endParaRPr>
          </a:p>
          <a:p>
            <a:pPr indent="0" lvl="0" marL="0" rtl="0" algn="ctr">
              <a:spcBef>
                <a:spcPts val="0"/>
              </a:spcBef>
              <a:spcAft>
                <a:spcPts val="0"/>
              </a:spcAft>
              <a:buNone/>
            </a:pPr>
            <a:r>
              <a:rPr b="1" lang="en">
                <a:solidFill>
                  <a:schemeClr val="lt1"/>
                </a:solidFill>
              </a:rPr>
              <a:t>Analysis</a:t>
            </a:r>
            <a:endParaRPr b="1">
              <a:solidFill>
                <a:schemeClr val="lt1"/>
              </a:solidFill>
            </a:endParaRPr>
          </a:p>
        </p:txBody>
      </p:sp>
      <p:sp>
        <p:nvSpPr>
          <p:cNvPr id="178" name="Google Shape;178;p24"/>
          <p:cNvSpPr/>
          <p:nvPr/>
        </p:nvSpPr>
        <p:spPr>
          <a:xfrm>
            <a:off x="5793800" y="1658325"/>
            <a:ext cx="1367100" cy="1207200"/>
          </a:xfrm>
          <a:prstGeom prst="rightArrow">
            <a:avLst>
              <a:gd fmla="val 50000" name="adj1"/>
              <a:gd fmla="val 33844" name="adj2"/>
            </a:avLst>
          </a:prstGeom>
          <a:solidFill>
            <a:srgbClr val="B5C2D4">
              <a:alpha val="704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Success Criteria</a:t>
            </a:r>
            <a:endParaRPr b="1" sz="900"/>
          </a:p>
          <a:p>
            <a:pPr indent="-96696" lvl="0" marL="80821" marR="63291" rtl="0" algn="l">
              <a:spcBef>
                <a:spcPts val="0"/>
              </a:spcBef>
              <a:spcAft>
                <a:spcPts val="0"/>
              </a:spcAft>
              <a:buSzPts val="700"/>
              <a:buChar char="●"/>
            </a:pPr>
            <a:r>
              <a:rPr b="1" lang="en" sz="700"/>
              <a:t>Economic Impacts</a:t>
            </a:r>
            <a:endParaRPr b="1" sz="700"/>
          </a:p>
          <a:p>
            <a:pPr indent="-96696" lvl="0" marL="80821" marR="0" rtl="0" algn="l">
              <a:spcBef>
                <a:spcPts val="0"/>
              </a:spcBef>
              <a:spcAft>
                <a:spcPts val="0"/>
              </a:spcAft>
              <a:buSzPts val="700"/>
              <a:buChar char="●"/>
            </a:pPr>
            <a:r>
              <a:rPr b="1" lang="en" sz="700"/>
              <a:t>Workforce Impacts</a:t>
            </a:r>
            <a:endParaRPr b="1" sz="700"/>
          </a:p>
          <a:p>
            <a:pPr indent="-96696" lvl="0" marL="80821" marR="63291" rtl="0" algn="l">
              <a:spcBef>
                <a:spcPts val="0"/>
              </a:spcBef>
              <a:spcAft>
                <a:spcPts val="0"/>
              </a:spcAft>
              <a:buSzPts val="700"/>
              <a:buChar char="●"/>
            </a:pPr>
            <a:r>
              <a:rPr b="1" lang="en" sz="700"/>
              <a:t>Ecosystem Innovation</a:t>
            </a:r>
            <a:endParaRPr b="1" sz="700"/>
          </a:p>
        </p:txBody>
      </p:sp>
      <p:sp>
        <p:nvSpPr>
          <p:cNvPr id="179" name="Google Shape;179;p24"/>
          <p:cNvSpPr/>
          <p:nvPr/>
        </p:nvSpPr>
        <p:spPr>
          <a:xfrm>
            <a:off x="7218575" y="1257750"/>
            <a:ext cx="1687800" cy="1959300"/>
          </a:xfrm>
          <a:prstGeom prst="foldedCorner">
            <a:avLst>
              <a:gd fmla="val 16667" name="adj"/>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rPr>
              <a:t>Target Outcomes</a:t>
            </a:r>
            <a:endParaRPr b="1" sz="1300">
              <a:solidFill>
                <a:schemeClr val="lt1"/>
              </a:solidFill>
            </a:endParaRPr>
          </a:p>
          <a:p>
            <a:pPr indent="0" lvl="0" marL="0" rtl="0" algn="l">
              <a:spcBef>
                <a:spcPts val="0"/>
              </a:spcBef>
              <a:spcAft>
                <a:spcPts val="0"/>
              </a:spcAft>
              <a:buNone/>
            </a:pPr>
            <a:r>
              <a:t/>
            </a:r>
            <a:endParaRPr b="1" sz="900">
              <a:solidFill>
                <a:schemeClr val="lt1"/>
              </a:solidFill>
            </a:endParaRPr>
          </a:p>
          <a:p>
            <a:pPr indent="-171450" lvl="0" marL="314325" rtl="0" algn="l">
              <a:spcBef>
                <a:spcPts val="0"/>
              </a:spcBef>
              <a:spcAft>
                <a:spcPts val="0"/>
              </a:spcAft>
              <a:buClr>
                <a:schemeClr val="lt1"/>
              </a:buClr>
              <a:buSzPts val="900"/>
              <a:buChar char="●"/>
            </a:pPr>
            <a:r>
              <a:rPr b="1" lang="en" sz="900">
                <a:solidFill>
                  <a:schemeClr val="lt1"/>
                </a:solidFill>
              </a:rPr>
              <a:t>Investments</a:t>
            </a:r>
            <a:endParaRPr b="1" sz="900">
              <a:solidFill>
                <a:schemeClr val="lt1"/>
              </a:solidFill>
            </a:endParaRPr>
          </a:p>
          <a:p>
            <a:pPr indent="-171450" lvl="0" marL="314325" rtl="0" algn="l">
              <a:spcBef>
                <a:spcPts val="0"/>
              </a:spcBef>
              <a:spcAft>
                <a:spcPts val="0"/>
              </a:spcAft>
              <a:buClr>
                <a:schemeClr val="lt1"/>
              </a:buClr>
              <a:buSzPts val="900"/>
              <a:buChar char="●"/>
            </a:pPr>
            <a:r>
              <a:rPr b="1" lang="en" sz="900">
                <a:solidFill>
                  <a:schemeClr val="lt1"/>
                </a:solidFill>
              </a:rPr>
              <a:t>Reasonable Return Expectations</a:t>
            </a:r>
            <a:endParaRPr b="1" sz="900">
              <a:solidFill>
                <a:schemeClr val="lt1"/>
              </a:solidFill>
            </a:endParaRPr>
          </a:p>
          <a:p>
            <a:pPr indent="-171450" lvl="0" marL="314325" rtl="0" algn="l">
              <a:spcBef>
                <a:spcPts val="0"/>
              </a:spcBef>
              <a:spcAft>
                <a:spcPts val="0"/>
              </a:spcAft>
              <a:buClr>
                <a:schemeClr val="lt1"/>
              </a:buClr>
              <a:buSzPts val="900"/>
              <a:buChar char="●"/>
            </a:pPr>
            <a:r>
              <a:rPr b="1" lang="en" sz="900">
                <a:solidFill>
                  <a:schemeClr val="lt1"/>
                </a:solidFill>
              </a:rPr>
              <a:t>Business Model/Sustainability</a:t>
            </a:r>
            <a:endParaRPr b="1" sz="900">
              <a:solidFill>
                <a:schemeClr val="lt1"/>
              </a:solidFill>
            </a:endParaRPr>
          </a:p>
          <a:p>
            <a:pPr indent="-171450" lvl="0" marL="314325" rtl="0" algn="l">
              <a:spcBef>
                <a:spcPts val="0"/>
              </a:spcBef>
              <a:spcAft>
                <a:spcPts val="0"/>
              </a:spcAft>
              <a:buClr>
                <a:schemeClr val="lt1"/>
              </a:buClr>
              <a:buSzPts val="900"/>
              <a:buChar char="●"/>
            </a:pPr>
            <a:r>
              <a:rPr b="1" lang="en" sz="900">
                <a:solidFill>
                  <a:schemeClr val="lt1"/>
                </a:solidFill>
              </a:rPr>
              <a:t>Potential Ecosystem Stakeholders</a:t>
            </a:r>
            <a:endParaRPr b="1" sz="900">
              <a:solidFill>
                <a:schemeClr val="lt1"/>
              </a:solidFill>
            </a:endParaRPr>
          </a:p>
          <a:p>
            <a:pPr indent="0" lvl="0" marL="0" rtl="0" algn="ctr">
              <a:spcBef>
                <a:spcPts val="0"/>
              </a:spcBef>
              <a:spcAft>
                <a:spcPts val="0"/>
              </a:spcAft>
              <a:buNone/>
            </a:pPr>
            <a:r>
              <a:t/>
            </a:r>
            <a:endParaRPr>
              <a:solidFill>
                <a:schemeClr val="lt1"/>
              </a:solidFill>
            </a:endParaRPr>
          </a:p>
        </p:txBody>
      </p:sp>
      <p:sp>
        <p:nvSpPr>
          <p:cNvPr id="180" name="Google Shape;180;p24"/>
          <p:cNvSpPr txBox="1"/>
          <p:nvPr/>
        </p:nvSpPr>
        <p:spPr>
          <a:xfrm>
            <a:off x="7218575" y="3292000"/>
            <a:ext cx="16878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chemeClr val="dk2"/>
                </a:solidFill>
              </a:rPr>
              <a:t>*Target Fall 2024 Completion</a:t>
            </a:r>
            <a:endParaRPr i="1" sz="1000">
              <a:solidFill>
                <a:schemeClr val="dk2"/>
              </a:solidFill>
            </a:endParaRPr>
          </a:p>
        </p:txBody>
      </p:sp>
      <p:pic>
        <p:nvPicPr>
          <p:cNvPr id="181" name="Google Shape;181;p24"/>
          <p:cNvPicPr preferRelativeResize="0"/>
          <p:nvPr/>
        </p:nvPicPr>
        <p:blipFill>
          <a:blip r:embed="rId5">
            <a:alphaModFix/>
          </a:blip>
          <a:stretch>
            <a:fillRect/>
          </a:stretch>
        </p:blipFill>
        <p:spPr>
          <a:xfrm>
            <a:off x="4764747" y="3861250"/>
            <a:ext cx="642100" cy="6056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5"/>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187" name="Google Shape;187;p25"/>
          <p:cNvSpPr/>
          <p:nvPr/>
        </p:nvSpPr>
        <p:spPr>
          <a:xfrm>
            <a:off x="5451625" y="11850"/>
            <a:ext cx="3692400" cy="377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txBox="1"/>
          <p:nvPr/>
        </p:nvSpPr>
        <p:spPr>
          <a:xfrm>
            <a:off x="910500" y="85200"/>
            <a:ext cx="64593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2600">
                <a:solidFill>
                  <a:srgbClr val="283995"/>
                </a:solidFill>
                <a:latin typeface="Century Gothic"/>
                <a:ea typeface="Century Gothic"/>
                <a:cs typeface="Century Gothic"/>
                <a:sym typeface="Century Gothic"/>
              </a:rPr>
              <a:t>DOT SMART Target</a:t>
            </a:r>
            <a:endParaRPr b="1" sz="2600">
              <a:solidFill>
                <a:srgbClr val="283995"/>
              </a:solidFill>
              <a:latin typeface="Century Gothic"/>
              <a:ea typeface="Century Gothic"/>
              <a:cs typeface="Century Gothic"/>
              <a:sym typeface="Century Gothic"/>
            </a:endParaRPr>
          </a:p>
        </p:txBody>
      </p:sp>
      <p:sp>
        <p:nvSpPr>
          <p:cNvPr id="189" name="Google Shape;189;p25"/>
          <p:cNvSpPr txBox="1"/>
          <p:nvPr/>
        </p:nvSpPr>
        <p:spPr>
          <a:xfrm>
            <a:off x="768650" y="1104075"/>
            <a:ext cx="3536700" cy="3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latin typeface="Century Gothic"/>
                <a:ea typeface="Century Gothic"/>
                <a:cs typeface="Century Gothic"/>
                <a:sym typeface="Century Gothic"/>
              </a:rPr>
              <a:t>Key Information</a:t>
            </a:r>
            <a:endParaRPr b="1" sz="1800">
              <a:solidFill>
                <a:srgbClr val="000000"/>
              </a:solidFill>
              <a:latin typeface="Century Gothic"/>
              <a:ea typeface="Century Gothic"/>
              <a:cs typeface="Century Gothic"/>
              <a:sym typeface="Century Gothic"/>
            </a:endParaRPr>
          </a:p>
          <a:p>
            <a:pPr indent="-330200" lvl="0" marL="457200" rtl="0" algn="l">
              <a:spcBef>
                <a:spcPts val="1000"/>
              </a:spcBef>
              <a:spcAft>
                <a:spcPts val="0"/>
              </a:spcAft>
              <a:buClr>
                <a:srgbClr val="000000"/>
              </a:buClr>
              <a:buSzPts val="1600"/>
              <a:buFont typeface="Century Gothic"/>
              <a:buChar char="●"/>
            </a:pPr>
            <a:r>
              <a:rPr lang="en" sz="1600">
                <a:latin typeface="Century Gothic"/>
                <a:ea typeface="Century Gothic"/>
                <a:cs typeface="Century Gothic"/>
                <a:sym typeface="Century Gothic"/>
              </a:rPr>
              <a:t>Sept</a:t>
            </a:r>
            <a:r>
              <a:rPr lang="en" sz="1600">
                <a:solidFill>
                  <a:srgbClr val="000000"/>
                </a:solidFill>
                <a:latin typeface="Century Gothic"/>
                <a:ea typeface="Century Gothic"/>
                <a:cs typeface="Century Gothic"/>
                <a:sym typeface="Century Gothic"/>
              </a:rPr>
              <a:t> 2024</a:t>
            </a:r>
            <a:endParaRPr sz="1600">
              <a:solidFill>
                <a:srgbClr val="000000"/>
              </a:solidFill>
              <a:latin typeface="Century Gothic"/>
              <a:ea typeface="Century Gothic"/>
              <a:cs typeface="Century Gothic"/>
              <a:sym typeface="Century Gothic"/>
            </a:endParaRPr>
          </a:p>
          <a:p>
            <a:pPr indent="-330200" lvl="0" marL="457200" rtl="0" algn="l">
              <a:spcBef>
                <a:spcPts val="0"/>
              </a:spcBef>
              <a:spcAft>
                <a:spcPts val="0"/>
              </a:spcAft>
              <a:buClr>
                <a:srgbClr val="000000"/>
              </a:buClr>
              <a:buSzPts val="1600"/>
              <a:buFont typeface="Century Gothic"/>
              <a:buChar char="●"/>
            </a:pPr>
            <a:r>
              <a:rPr lang="en" sz="1600">
                <a:solidFill>
                  <a:srgbClr val="000000"/>
                </a:solidFill>
                <a:latin typeface="Century Gothic"/>
                <a:ea typeface="Century Gothic"/>
                <a:cs typeface="Century Gothic"/>
                <a:sym typeface="Century Gothic"/>
              </a:rPr>
              <a:t>NOFO</a:t>
            </a:r>
            <a:r>
              <a:rPr lang="en" sz="1600">
                <a:latin typeface="Century Gothic"/>
                <a:ea typeface="Century Gothic"/>
                <a:cs typeface="Century Gothic"/>
                <a:sym typeface="Century Gothic"/>
              </a:rPr>
              <a:t> not yet released</a:t>
            </a:r>
            <a:endParaRPr sz="1600">
              <a:solidFill>
                <a:srgbClr val="000000"/>
              </a:solidFill>
              <a:latin typeface="Century Gothic"/>
              <a:ea typeface="Century Gothic"/>
              <a:cs typeface="Century Gothic"/>
              <a:sym typeface="Century Gothic"/>
            </a:endParaRPr>
          </a:p>
          <a:p>
            <a:pPr indent="-330200" lvl="0" marL="457200" rtl="0" algn="l">
              <a:spcBef>
                <a:spcPts val="0"/>
              </a:spcBef>
              <a:spcAft>
                <a:spcPts val="0"/>
              </a:spcAft>
              <a:buClr>
                <a:srgbClr val="000000"/>
              </a:buClr>
              <a:buSzPts val="1600"/>
              <a:buFont typeface="Century Gothic"/>
              <a:buChar char="●"/>
            </a:pPr>
            <a:r>
              <a:rPr b="1" lang="en" sz="1600" u="sng">
                <a:solidFill>
                  <a:srgbClr val="000000"/>
                </a:solidFill>
                <a:latin typeface="Century Gothic"/>
                <a:ea typeface="Century Gothic"/>
                <a:cs typeface="Century Gothic"/>
                <a:sym typeface="Century Gothic"/>
              </a:rPr>
              <a:t>State or local governments</a:t>
            </a:r>
            <a:r>
              <a:rPr lang="en" sz="1600">
                <a:solidFill>
                  <a:srgbClr val="000000"/>
                </a:solidFill>
                <a:latin typeface="Century Gothic"/>
                <a:ea typeface="Century Gothic"/>
                <a:cs typeface="Century Gothic"/>
                <a:sym typeface="Century Gothic"/>
              </a:rPr>
              <a:t>, transit agencies, MPOs, or other political subdivisions of SLTT, multijurisdictional group or consortia </a:t>
            </a:r>
            <a:endParaRPr sz="1600">
              <a:solidFill>
                <a:srgbClr val="000000"/>
              </a:solidFill>
              <a:latin typeface="Century Gothic"/>
              <a:ea typeface="Century Gothic"/>
              <a:cs typeface="Century Gothic"/>
              <a:sym typeface="Century Gothic"/>
            </a:endParaRPr>
          </a:p>
          <a:p>
            <a:pPr indent="-330200" lvl="0" marL="457200" rtl="0" algn="l">
              <a:spcBef>
                <a:spcPts val="0"/>
              </a:spcBef>
              <a:spcAft>
                <a:spcPts val="0"/>
              </a:spcAft>
              <a:buClr>
                <a:srgbClr val="000000"/>
              </a:buClr>
              <a:buSzPts val="1600"/>
              <a:buFont typeface="Century Gothic"/>
              <a:buChar char="●"/>
            </a:pPr>
            <a:r>
              <a:rPr lang="en" sz="1600" u="sng">
                <a:solidFill>
                  <a:schemeClr val="hlink"/>
                </a:solidFill>
                <a:latin typeface="Century Gothic"/>
                <a:ea typeface="Century Gothic"/>
                <a:cs typeface="Century Gothic"/>
                <a:sym typeface="Century Gothic"/>
                <a:hlinkClick r:id="rId4"/>
              </a:rPr>
              <a:t>FY 22 Project Stats</a:t>
            </a:r>
            <a:r>
              <a:rPr lang="en" sz="1600">
                <a:latin typeface="Century Gothic"/>
                <a:ea typeface="Century Gothic"/>
                <a:cs typeface="Century Gothic"/>
                <a:sym typeface="Century Gothic"/>
              </a:rPr>
              <a:t>:</a:t>
            </a:r>
            <a:endParaRPr sz="1600">
              <a:latin typeface="Century Gothic"/>
              <a:ea typeface="Century Gothic"/>
              <a:cs typeface="Century Gothic"/>
              <a:sym typeface="Century Gothic"/>
            </a:endParaRPr>
          </a:p>
          <a:p>
            <a:pPr indent="-330200" lvl="1" marL="914400" rtl="0" algn="l">
              <a:spcBef>
                <a:spcPts val="0"/>
              </a:spcBef>
              <a:spcAft>
                <a:spcPts val="0"/>
              </a:spcAft>
              <a:buClr>
                <a:srgbClr val="000000"/>
              </a:buClr>
              <a:buSzPts val="1600"/>
              <a:buFont typeface="Century Gothic"/>
              <a:buChar char="○"/>
            </a:pPr>
            <a:r>
              <a:rPr lang="en" sz="1600">
                <a:latin typeface="Century Gothic"/>
                <a:ea typeface="Century Gothic"/>
                <a:cs typeface="Century Gothic"/>
                <a:sym typeface="Century Gothic"/>
              </a:rPr>
              <a:t>59 of 392 funded</a:t>
            </a:r>
            <a:endParaRPr sz="1600">
              <a:latin typeface="Century Gothic"/>
              <a:ea typeface="Century Gothic"/>
              <a:cs typeface="Century Gothic"/>
              <a:sym typeface="Century Gothic"/>
            </a:endParaRPr>
          </a:p>
          <a:p>
            <a:pPr indent="-330200" lvl="1" marL="914400" rtl="0" algn="l">
              <a:spcBef>
                <a:spcPts val="0"/>
              </a:spcBef>
              <a:spcAft>
                <a:spcPts val="0"/>
              </a:spcAft>
              <a:buClr>
                <a:srgbClr val="000000"/>
              </a:buClr>
              <a:buSzPts val="1600"/>
              <a:buFont typeface="Century Gothic"/>
              <a:buChar char="○"/>
            </a:pPr>
            <a:r>
              <a:rPr lang="en" sz="1600">
                <a:latin typeface="Century Gothic"/>
                <a:ea typeface="Century Gothic"/>
                <a:cs typeface="Century Gothic"/>
                <a:sym typeface="Century Gothic"/>
              </a:rPr>
              <a:t>$94M total</a:t>
            </a:r>
            <a:endParaRPr sz="1600">
              <a:latin typeface="Century Gothic"/>
              <a:ea typeface="Century Gothic"/>
              <a:cs typeface="Century Gothic"/>
              <a:sym typeface="Century Gothic"/>
            </a:endParaRPr>
          </a:p>
          <a:p>
            <a:pPr indent="-330200" lvl="1" marL="914400" rtl="0" algn="l">
              <a:spcBef>
                <a:spcPts val="0"/>
              </a:spcBef>
              <a:spcAft>
                <a:spcPts val="0"/>
              </a:spcAft>
              <a:buClr>
                <a:srgbClr val="000000"/>
              </a:buClr>
              <a:buSzPts val="1600"/>
              <a:buFont typeface="Century Gothic"/>
              <a:buChar char="○"/>
            </a:pPr>
            <a:r>
              <a:rPr lang="en" sz="1600">
                <a:latin typeface="Century Gothic"/>
                <a:ea typeface="Century Gothic"/>
                <a:cs typeface="Century Gothic"/>
                <a:sym typeface="Century Gothic"/>
              </a:rPr>
              <a:t>$1.5M avg</a:t>
            </a:r>
            <a:endParaRPr sz="1600">
              <a:latin typeface="Century Gothic"/>
              <a:ea typeface="Century Gothic"/>
              <a:cs typeface="Century Gothic"/>
              <a:sym typeface="Century Gothic"/>
            </a:endParaRPr>
          </a:p>
        </p:txBody>
      </p:sp>
      <p:pic>
        <p:nvPicPr>
          <p:cNvPr id="190" name="Google Shape;190;p25"/>
          <p:cNvPicPr preferRelativeResize="0"/>
          <p:nvPr/>
        </p:nvPicPr>
        <p:blipFill>
          <a:blip r:embed="rId5">
            <a:alphaModFix/>
          </a:blip>
          <a:stretch>
            <a:fillRect/>
          </a:stretch>
        </p:blipFill>
        <p:spPr>
          <a:xfrm>
            <a:off x="4933400" y="1396563"/>
            <a:ext cx="3692401" cy="1005166"/>
          </a:xfrm>
          <a:prstGeom prst="rect">
            <a:avLst/>
          </a:prstGeom>
          <a:noFill/>
          <a:ln>
            <a:noFill/>
          </a:ln>
        </p:spPr>
      </p:pic>
      <p:sp>
        <p:nvSpPr>
          <p:cNvPr id="191" name="Google Shape;191;p25"/>
          <p:cNvSpPr txBox="1"/>
          <p:nvPr/>
        </p:nvSpPr>
        <p:spPr>
          <a:xfrm>
            <a:off x="4960100" y="2401725"/>
            <a:ext cx="3639000" cy="1275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2200">
                <a:solidFill>
                  <a:srgbClr val="283995"/>
                </a:solidFill>
                <a:latin typeface="Century Gothic"/>
                <a:ea typeface="Century Gothic"/>
                <a:cs typeface="Century Gothic"/>
                <a:sym typeface="Century Gothic"/>
              </a:rPr>
              <a:t>Strengthening Mobility and Revolutionizing Transportation (SMART)</a:t>
            </a:r>
            <a:endParaRPr sz="2200">
              <a:solidFill>
                <a:srgbClr val="283995"/>
              </a:solidFill>
              <a:latin typeface="Century Gothic"/>
              <a:ea typeface="Century Gothic"/>
              <a:cs typeface="Century Gothic"/>
              <a:sym typeface="Century Gothic"/>
            </a:endParaRPr>
          </a:p>
        </p:txBody>
      </p:sp>
      <p:grpSp>
        <p:nvGrpSpPr>
          <p:cNvPr id="192" name="Google Shape;192;p25"/>
          <p:cNvGrpSpPr/>
          <p:nvPr/>
        </p:nvGrpSpPr>
        <p:grpSpPr>
          <a:xfrm>
            <a:off x="1436126" y="4469577"/>
            <a:ext cx="4092350" cy="495564"/>
            <a:chOff x="1436126" y="4469577"/>
            <a:chExt cx="4092350" cy="495564"/>
          </a:xfrm>
        </p:grpSpPr>
        <p:pic>
          <p:nvPicPr>
            <p:cNvPr id="193" name="Google Shape;193;p25"/>
            <p:cNvPicPr preferRelativeResize="0"/>
            <p:nvPr/>
          </p:nvPicPr>
          <p:blipFill>
            <a:blip r:embed="rId6">
              <a:alphaModFix/>
            </a:blip>
            <a:stretch>
              <a:fillRect/>
            </a:stretch>
          </p:blipFill>
          <p:spPr>
            <a:xfrm>
              <a:off x="1436126" y="4582702"/>
              <a:ext cx="1152450" cy="269325"/>
            </a:xfrm>
            <a:prstGeom prst="rect">
              <a:avLst/>
            </a:prstGeom>
            <a:noFill/>
            <a:ln>
              <a:noFill/>
            </a:ln>
          </p:spPr>
        </p:pic>
        <p:pic>
          <p:nvPicPr>
            <p:cNvPr id="194" name="Google Shape;194;p25"/>
            <p:cNvPicPr preferRelativeResize="0"/>
            <p:nvPr/>
          </p:nvPicPr>
          <p:blipFill>
            <a:blip r:embed="rId7">
              <a:alphaModFix/>
            </a:blip>
            <a:stretch>
              <a:fillRect/>
            </a:stretch>
          </p:blipFill>
          <p:spPr>
            <a:xfrm>
              <a:off x="2906076" y="4469577"/>
              <a:ext cx="1152450" cy="495564"/>
            </a:xfrm>
            <a:prstGeom prst="rect">
              <a:avLst/>
            </a:prstGeom>
            <a:noFill/>
            <a:ln>
              <a:noFill/>
            </a:ln>
          </p:spPr>
        </p:pic>
        <p:pic>
          <p:nvPicPr>
            <p:cNvPr id="195" name="Google Shape;195;p25"/>
            <p:cNvPicPr preferRelativeResize="0"/>
            <p:nvPr/>
          </p:nvPicPr>
          <p:blipFill rotWithShape="1">
            <a:blip r:embed="rId8">
              <a:alphaModFix/>
            </a:blip>
            <a:srcRect b="26631" l="0" r="0" t="26631"/>
            <a:stretch/>
          </p:blipFill>
          <p:spPr>
            <a:xfrm>
              <a:off x="4376026" y="4582702"/>
              <a:ext cx="1152450" cy="269319"/>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